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tmp" ContentType="image/png"/>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4.xml" ContentType="application/vnd.openxmlformats-officedocument.presentationml.notesSlide+xml"/>
  <Override PartName="/ppt/embeddings/oleObject8.bin" ContentType="application/vnd.openxmlformats-officedocument.oleObject"/>
  <Override PartName="/ppt/notesSlides/notesSlide5.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6.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7.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8.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notesSlides/notesSlide9.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notesSlides/notesSlide10.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1374" r:id="rId2"/>
    <p:sldId id="1283" r:id="rId3"/>
    <p:sldId id="1045" r:id="rId4"/>
    <p:sldId id="1106" r:id="rId5"/>
    <p:sldId id="1288" r:id="rId6"/>
    <p:sldId id="1385" r:id="rId7"/>
    <p:sldId id="1381" r:id="rId8"/>
    <p:sldId id="1386" r:id="rId9"/>
    <p:sldId id="1387" r:id="rId10"/>
    <p:sldId id="1388" r:id="rId11"/>
    <p:sldId id="1389" r:id="rId12"/>
    <p:sldId id="1392" r:id="rId13"/>
    <p:sldId id="1393" r:id="rId14"/>
    <p:sldId id="1404" r:id="rId15"/>
    <p:sldId id="1405" r:id="rId16"/>
    <p:sldId id="1406" r:id="rId17"/>
    <p:sldId id="1408" r:id="rId18"/>
    <p:sldId id="1418" r:id="rId19"/>
    <p:sldId id="1407" r:id="rId20"/>
    <p:sldId id="1397" r:id="rId21"/>
    <p:sldId id="1398" r:id="rId22"/>
    <p:sldId id="1396" r:id="rId23"/>
    <p:sldId id="1382" r:id="rId24"/>
    <p:sldId id="1415" r:id="rId25"/>
    <p:sldId id="1410" r:id="rId26"/>
    <p:sldId id="1413" r:id="rId27"/>
    <p:sldId id="1416" r:id="rId28"/>
    <p:sldId id="141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BE9DA3-BC99-455C-96F2-A76081553B5A}">
          <p14:sldIdLst>
            <p14:sldId id="1374"/>
            <p14:sldId id="1283"/>
            <p14:sldId id="1045"/>
            <p14:sldId id="1106"/>
            <p14:sldId id="1288"/>
            <p14:sldId id="1385"/>
            <p14:sldId id="1381"/>
            <p14:sldId id="1386"/>
            <p14:sldId id="1387"/>
            <p14:sldId id="1388"/>
            <p14:sldId id="1389"/>
            <p14:sldId id="1392"/>
            <p14:sldId id="1393"/>
            <p14:sldId id="1404"/>
            <p14:sldId id="1405"/>
            <p14:sldId id="1406"/>
            <p14:sldId id="1408"/>
            <p14:sldId id="1418"/>
            <p14:sldId id="1407"/>
            <p14:sldId id="1397"/>
            <p14:sldId id="1398"/>
            <p14:sldId id="1396"/>
            <p14:sldId id="1382"/>
            <p14:sldId id="1415"/>
            <p14:sldId id="1410"/>
            <p14:sldId id="1413"/>
            <p14:sldId id="1416"/>
            <p14:sldId id="1417"/>
          </p14:sldIdLst>
        </p14:section>
        <p14:section name="Untitled Section" id="{879FC779-0885-4876-BE5D-7A8B3349B2FF}">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 Keeley" initials="JK"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03" autoAdjust="0"/>
    <p:restoredTop sz="89460" autoAdjust="0"/>
  </p:normalViewPr>
  <p:slideViewPr>
    <p:cSldViewPr>
      <p:cViewPr varScale="1">
        <p:scale>
          <a:sx n="122" d="100"/>
          <a:sy n="122" d="100"/>
        </p:scale>
        <p:origin x="-1704" y="-96"/>
      </p:cViewPr>
      <p:guideLst>
        <p:guide orient="horz" pos="2160"/>
        <p:guide pos="2880"/>
      </p:guideLst>
    </p:cSldViewPr>
  </p:slideViewPr>
  <p:outlineViewPr>
    <p:cViewPr>
      <p:scale>
        <a:sx n="33" d="100"/>
        <a:sy n="33" d="100"/>
      </p:scale>
      <p:origin x="0" y="-52"/>
    </p:cViewPr>
  </p:outlineViewPr>
  <p:notesTextViewPr>
    <p:cViewPr>
      <p:scale>
        <a:sx n="1" d="1"/>
        <a:sy n="1" d="1"/>
      </p:scale>
      <p:origin x="0" y="0"/>
    </p:cViewPr>
  </p:notesTextViewPr>
  <p:sorterViewPr>
    <p:cViewPr varScale="1">
      <p:scale>
        <a:sx n="1" d="1"/>
        <a:sy n="1" d="1"/>
      </p:scale>
      <p:origin x="0" y="18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commentAuthors" Target="commentAuthor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 Id="rId2"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A23EAB-D64D-4EF9-B5F2-F5A2049031FF}" type="datetimeFigureOut">
              <a:rPr lang="en-US" smtClean="0"/>
              <a:t>9/4/19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C1AAB1-3FFA-4442-BE3E-A630124A79DF}" type="slidenum">
              <a:rPr lang="en-US" smtClean="0"/>
              <a:t>‹#›</a:t>
            </a:fld>
            <a:endParaRPr lang="en-US"/>
          </a:p>
        </p:txBody>
      </p:sp>
    </p:spTree>
    <p:extLst>
      <p:ext uri="{BB962C8B-B14F-4D97-AF65-F5344CB8AC3E}">
        <p14:creationId xmlns:p14="http://schemas.microsoft.com/office/powerpoint/2010/main" val="527022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ndependent.com/news/2017/dec/16/worst-day-yet-thomas-fire-firefight-continues-mont/" TargetMode="External"/><Relationship Id="rId4" Type="http://schemas.openxmlformats.org/officeDocument/2006/relationships/hyperlink" Target="https://www.google.com/search?tbs=simg:m00&amp;tbnid=RqI24bwEfDexcM:&amp;docid=ZCW-2PpopUiE3M&amp;bih=551&amp;biw=1280&amp;tbm=isch" TargetMode="External"/><Relationship Id="rId5" Type="http://schemas.openxmlformats.org/officeDocument/2006/relationships/hyperlink" Target="https://www.google.com/searchbyimage?image_url=https://independent.media.clients.ellingtoncms.com/img/photos/2017/12/16/thomas_fire_smoke_rolling_t958.jpg?fef15e12b784e9bbb22bf3f2924819218cda3d1a&amp;sbisrc=imghover&amp;bih=551&amp;biw=1280"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oxnews.com/us/2017/12/18/southern-californias-thomas-fire-faces-calmer-winds-aggressive-attack-by-fire-crews.html" TargetMode="External"/><Relationship Id="rId4" Type="http://schemas.openxmlformats.org/officeDocument/2006/relationships/hyperlink" Target="https://www.google.com/search?tbs=simg:m00&amp;tbnid=THdpE137ejUDqM:&amp;docid=dusmRF9ub4hhSM&amp;bih=551&amp;biw=1280&amp;tbm=isch" TargetMode="External"/><Relationship Id="rId5" Type="http://schemas.openxmlformats.org/officeDocument/2006/relationships/hyperlink" Target="https://www.google.com/searchbyimage?image_url=http://a57.foxnews.com/media2.foxnews.com/BrightCove/694940094001/2017/12/18/896/504/694940094001_5686304745001_5686294531001-vs.jpg?ve=1&amp;tl=1&amp;sbisrc=imghover&amp;bih=551&amp;biw=1280"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hlinkClick r:id="rId3"/>
              </a:rPr>
              <a:t>Worst Day Yet' on the Thomas Fire as Firefight Continues in </a:t>
            </a:r>
            <a:r>
              <a:rPr lang="en-US" sz="1200" b="0" i="0" u="none" strike="noStrike" kern="1200" dirty="0" err="1">
                <a:solidFill>
                  <a:schemeClr val="tx1"/>
                </a:solidFill>
                <a:effectLst/>
                <a:latin typeface="+mn-lt"/>
                <a:ea typeface="+mn-ea"/>
                <a:cs typeface="+mn-cs"/>
                <a:hlinkClick r:id="rId3"/>
              </a:rPr>
              <a:t>MontecitoThe</a:t>
            </a:r>
            <a:r>
              <a:rPr lang="en-US" sz="1200" b="0" i="0" u="none" strike="noStrike" kern="1200" dirty="0">
                <a:solidFill>
                  <a:schemeClr val="tx1"/>
                </a:solidFill>
                <a:effectLst/>
                <a:latin typeface="+mn-lt"/>
                <a:ea typeface="+mn-ea"/>
                <a:cs typeface="+mn-cs"/>
                <a:hlinkClick r:id="rId3"/>
              </a:rPr>
              <a:t> Santa Barbara Independent</a:t>
            </a:r>
            <a:r>
              <a:rPr lang="en-US" sz="1200" b="0" i="0" u="none" strike="noStrike" kern="1200" dirty="0">
                <a:solidFill>
                  <a:schemeClr val="tx1"/>
                </a:solidFill>
                <a:effectLst/>
                <a:latin typeface="+mn-lt"/>
                <a:ea typeface="+mn-ea"/>
                <a:cs typeface="+mn-cs"/>
                <a:hlinkClick r:id="rId4"/>
              </a:rPr>
              <a:t>958 × 719</a:t>
            </a:r>
            <a:r>
              <a:rPr lang="en-US" sz="1200" b="0" i="0" u="none" strike="noStrike" kern="1200" dirty="0">
                <a:solidFill>
                  <a:schemeClr val="tx1"/>
                </a:solidFill>
                <a:effectLst/>
                <a:latin typeface="+mn-lt"/>
                <a:ea typeface="+mn-ea"/>
                <a:cs typeface="+mn-cs"/>
                <a:hlinkClick r:id="rId5"/>
              </a:rPr>
              <a:t>Search by </a:t>
            </a:r>
            <a:r>
              <a:rPr lang="en-US" sz="1200" b="0" i="0" u="none" strike="noStrike" kern="1200" dirty="0" err="1">
                <a:solidFill>
                  <a:schemeClr val="tx1"/>
                </a:solidFill>
                <a:effectLst/>
                <a:latin typeface="+mn-lt"/>
                <a:ea typeface="+mn-ea"/>
                <a:cs typeface="+mn-cs"/>
                <a:hlinkClick r:id="rId5"/>
              </a:rPr>
              <a:t>image</a:t>
            </a:r>
            <a:r>
              <a:rPr lang="en-US" sz="1200" b="0" i="0" kern="1200" dirty="0" err="1">
                <a:solidFill>
                  <a:schemeClr val="tx1"/>
                </a:solidFill>
                <a:effectLst/>
                <a:latin typeface="+mn-lt"/>
                <a:ea typeface="+mn-ea"/>
                <a:cs typeface="+mn-cs"/>
              </a:rPr>
              <a:t>Smoke</a:t>
            </a:r>
            <a:r>
              <a:rPr lang="en-US" sz="1200" b="0" i="0" kern="1200" dirty="0">
                <a:solidFill>
                  <a:schemeClr val="tx1"/>
                </a:solidFill>
                <a:effectLst/>
                <a:latin typeface="+mn-lt"/>
                <a:ea typeface="+mn-ea"/>
                <a:cs typeface="+mn-cs"/>
              </a:rPr>
              <a:t> churns off the leading edge of the Thomas Fire as it approaches a fire break</a:t>
            </a:r>
          </a:p>
        </p:txBody>
      </p:sp>
      <p:sp>
        <p:nvSpPr>
          <p:cNvPr id="4" name="Slide Number Placeholder 3"/>
          <p:cNvSpPr>
            <a:spLocks noGrp="1"/>
          </p:cNvSpPr>
          <p:nvPr>
            <p:ph type="sldNum" sz="quarter" idx="10"/>
          </p:nvPr>
        </p:nvSpPr>
        <p:spPr/>
        <p:txBody>
          <a:bodyPr/>
          <a:lstStyle/>
          <a:p>
            <a:fld id="{2E17D692-CB7A-4E0D-A665-D8DF4339C224}" type="slidenum">
              <a:rPr lang="en-US" smtClean="0"/>
              <a:t>1</a:t>
            </a:fld>
            <a:endParaRPr lang="en-US"/>
          </a:p>
        </p:txBody>
      </p:sp>
    </p:spTree>
    <p:extLst>
      <p:ext uri="{BB962C8B-B14F-4D97-AF65-F5344CB8AC3E}">
        <p14:creationId xmlns:p14="http://schemas.microsoft.com/office/powerpoint/2010/main" val="30894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dirty="0"/>
              <a:t>Much has been written on management needs to prevent fuel-dominated fires</a:t>
            </a:r>
          </a:p>
          <a:p>
            <a:pPr algn="ctr"/>
            <a:r>
              <a:rPr lang="en-US" sz="1200" b="1" dirty="0"/>
              <a:t>Far less has been said on the appropriate responses for wind-dominated fires</a:t>
            </a:r>
          </a:p>
          <a:p>
            <a:endParaRPr lang="en-US" dirty="0"/>
          </a:p>
        </p:txBody>
      </p:sp>
      <p:sp>
        <p:nvSpPr>
          <p:cNvPr id="4" name="Slide Number Placeholder 3"/>
          <p:cNvSpPr>
            <a:spLocks noGrp="1"/>
          </p:cNvSpPr>
          <p:nvPr>
            <p:ph type="sldNum" sz="quarter" idx="5"/>
          </p:nvPr>
        </p:nvSpPr>
        <p:spPr/>
        <p:txBody>
          <a:bodyPr/>
          <a:lstStyle/>
          <a:p>
            <a:fld id="{798DB761-7FE6-454A-B2A2-18C92FBFBF1F}" type="slidenum">
              <a:rPr lang="en-US" smtClean="0"/>
              <a:t>24</a:t>
            </a:fld>
            <a:endParaRPr lang="en-US"/>
          </a:p>
        </p:txBody>
      </p:sp>
    </p:spTree>
    <p:extLst>
      <p:ext uri="{BB962C8B-B14F-4D97-AF65-F5344CB8AC3E}">
        <p14:creationId xmlns:p14="http://schemas.microsoft.com/office/powerpoint/2010/main" val="120337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1AAB1-3FFA-4442-BE3E-A630124A79DF}" type="slidenum">
              <a:rPr lang="en-US" smtClean="0"/>
              <a:t>27</a:t>
            </a:fld>
            <a:endParaRPr lang="en-US"/>
          </a:p>
        </p:txBody>
      </p:sp>
    </p:spTree>
    <p:extLst>
      <p:ext uri="{BB962C8B-B14F-4D97-AF65-F5344CB8AC3E}">
        <p14:creationId xmlns:p14="http://schemas.microsoft.com/office/powerpoint/2010/main" val="2450244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dirty="0"/>
              <a:t>Much has been written on management needs to prevent fuel-dominated fires</a:t>
            </a:r>
          </a:p>
          <a:p>
            <a:pPr algn="ctr"/>
            <a:r>
              <a:rPr lang="en-US" sz="1200" b="1" dirty="0"/>
              <a:t>Far less has been said on the appropriate responses for wind-dominated fires</a:t>
            </a:r>
          </a:p>
          <a:p>
            <a:endParaRPr lang="en-US" dirty="0"/>
          </a:p>
        </p:txBody>
      </p:sp>
      <p:sp>
        <p:nvSpPr>
          <p:cNvPr id="4" name="Slide Number Placeholder 3"/>
          <p:cNvSpPr>
            <a:spLocks noGrp="1"/>
          </p:cNvSpPr>
          <p:nvPr>
            <p:ph type="sldNum" sz="quarter" idx="5"/>
          </p:nvPr>
        </p:nvSpPr>
        <p:spPr/>
        <p:txBody>
          <a:bodyPr/>
          <a:lstStyle/>
          <a:p>
            <a:fld id="{798DB761-7FE6-454A-B2A2-18C92FBFBF1F}" type="slidenum">
              <a:rPr lang="en-US" smtClean="0"/>
              <a:t>28</a:t>
            </a:fld>
            <a:endParaRPr lang="en-US"/>
          </a:p>
        </p:txBody>
      </p:sp>
    </p:spTree>
    <p:extLst>
      <p:ext uri="{BB962C8B-B14F-4D97-AF65-F5344CB8AC3E}">
        <p14:creationId xmlns:p14="http://schemas.microsoft.com/office/powerpoint/2010/main" val="17599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1AAB1-3FFA-4442-BE3E-A630124A79DF}" type="slidenum">
              <a:rPr lang="en-US" smtClean="0"/>
              <a:t>4</a:t>
            </a:fld>
            <a:endParaRPr lang="en-US"/>
          </a:p>
        </p:txBody>
      </p:sp>
    </p:spTree>
    <p:extLst>
      <p:ext uri="{BB962C8B-B14F-4D97-AF65-F5344CB8AC3E}">
        <p14:creationId xmlns:p14="http://schemas.microsoft.com/office/powerpoint/2010/main" val="200045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1AAB1-3FFA-4442-BE3E-A630124A79DF}" type="slidenum">
              <a:rPr lang="en-US" smtClean="0"/>
              <a:t>6</a:t>
            </a:fld>
            <a:endParaRPr lang="en-US"/>
          </a:p>
        </p:txBody>
      </p:sp>
    </p:spTree>
    <p:extLst>
      <p:ext uri="{BB962C8B-B14F-4D97-AF65-F5344CB8AC3E}">
        <p14:creationId xmlns:p14="http://schemas.microsoft.com/office/powerpoint/2010/main" val="1768198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sng" strike="noStrike" kern="1200" dirty="0">
                <a:solidFill>
                  <a:schemeClr val="tx1"/>
                </a:solidFill>
                <a:effectLst/>
                <a:latin typeface="+mn-lt"/>
                <a:ea typeface="+mn-ea"/>
                <a:cs typeface="+mn-cs"/>
                <a:hlinkClick r:id="rId3"/>
              </a:rPr>
              <a:t>Southern California's Thomas Fire faces calmer winds, aggressive ...</a:t>
            </a:r>
            <a:r>
              <a:rPr lang="en-US" sz="1200" b="0" i="0" u="none" strike="noStrike" kern="1200" dirty="0">
                <a:solidFill>
                  <a:schemeClr val="tx1"/>
                </a:solidFill>
                <a:effectLst/>
                <a:latin typeface="+mn-lt"/>
                <a:ea typeface="+mn-ea"/>
                <a:cs typeface="+mn-cs"/>
                <a:hlinkClick r:id="rId3"/>
              </a:rPr>
              <a:t>Fox News</a:t>
            </a:r>
            <a:r>
              <a:rPr lang="en-US" sz="1200" b="0" i="0" u="none" strike="noStrike" kern="1200" dirty="0">
                <a:solidFill>
                  <a:schemeClr val="tx1"/>
                </a:solidFill>
                <a:effectLst/>
                <a:latin typeface="+mn-lt"/>
                <a:ea typeface="+mn-ea"/>
                <a:cs typeface="+mn-cs"/>
                <a:hlinkClick r:id="rId4"/>
              </a:rPr>
              <a:t>896 × 504</a:t>
            </a:r>
            <a:r>
              <a:rPr lang="en-US" sz="1200" b="0" i="0" u="none" strike="noStrike" kern="1200" dirty="0">
                <a:solidFill>
                  <a:schemeClr val="tx1"/>
                </a:solidFill>
                <a:effectLst/>
                <a:latin typeface="+mn-lt"/>
                <a:ea typeface="+mn-ea"/>
                <a:cs typeface="+mn-cs"/>
                <a:hlinkClick r:id="rId5"/>
              </a:rPr>
              <a:t>Search by </a:t>
            </a:r>
            <a:r>
              <a:rPr lang="en-US" sz="1200" b="0" i="0" u="none" strike="noStrike" kern="1200" dirty="0" err="1">
                <a:solidFill>
                  <a:schemeClr val="tx1"/>
                </a:solidFill>
                <a:effectLst/>
                <a:latin typeface="+mn-lt"/>
                <a:ea typeface="+mn-ea"/>
                <a:cs typeface="+mn-cs"/>
                <a:hlinkClick r:id="rId5"/>
              </a:rPr>
              <a:t>image</a:t>
            </a:r>
            <a:r>
              <a:rPr lang="en-US" sz="1200" b="0" i="0" kern="1200" dirty="0" err="1">
                <a:solidFill>
                  <a:schemeClr val="tx1"/>
                </a:solidFill>
                <a:effectLst/>
                <a:latin typeface="+mn-lt"/>
                <a:ea typeface="+mn-ea"/>
                <a:cs typeface="+mn-cs"/>
              </a:rPr>
              <a:t>Southern</a:t>
            </a:r>
            <a:r>
              <a:rPr lang="en-US" sz="1200" b="0" i="0" kern="1200" dirty="0">
                <a:solidFill>
                  <a:schemeClr val="tx1"/>
                </a:solidFill>
                <a:effectLst/>
                <a:latin typeface="+mn-lt"/>
                <a:ea typeface="+mn-ea"/>
                <a:cs typeface="+mn-cs"/>
              </a:rPr>
              <a:t> California's Thomas Fire rages on after 2 weeks</a:t>
            </a:r>
          </a:p>
          <a:p>
            <a:endParaRPr lang="en-US" dirty="0"/>
          </a:p>
        </p:txBody>
      </p:sp>
      <p:sp>
        <p:nvSpPr>
          <p:cNvPr id="4" name="Slide Number Placeholder 3"/>
          <p:cNvSpPr>
            <a:spLocks noGrp="1"/>
          </p:cNvSpPr>
          <p:nvPr>
            <p:ph type="sldNum" sz="quarter" idx="10"/>
          </p:nvPr>
        </p:nvSpPr>
        <p:spPr/>
        <p:txBody>
          <a:bodyPr/>
          <a:lstStyle/>
          <a:p>
            <a:fld id="{2E17D692-CB7A-4E0D-A665-D8DF4339C224}" type="slidenum">
              <a:rPr lang="en-US" smtClean="0"/>
              <a:t>10</a:t>
            </a:fld>
            <a:endParaRPr lang="en-US"/>
          </a:p>
        </p:txBody>
      </p:sp>
    </p:spTree>
    <p:extLst>
      <p:ext uri="{BB962C8B-B14F-4D97-AF65-F5344CB8AC3E}">
        <p14:creationId xmlns:p14="http://schemas.microsoft.com/office/powerpoint/2010/main" val="2331113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that killed 14 persons and destroyed over 1600 structures</a:t>
            </a:r>
            <a:endParaRPr lang="en-US" dirty="0"/>
          </a:p>
        </p:txBody>
      </p:sp>
      <p:sp>
        <p:nvSpPr>
          <p:cNvPr id="4" name="Slide Number Placeholder 3"/>
          <p:cNvSpPr>
            <a:spLocks noGrp="1"/>
          </p:cNvSpPr>
          <p:nvPr>
            <p:ph type="sldNum" sz="quarter" idx="5"/>
          </p:nvPr>
        </p:nvSpPr>
        <p:spPr/>
        <p:txBody>
          <a:bodyPr/>
          <a:lstStyle/>
          <a:p>
            <a:fld id="{2D522A6B-97EB-4B75-9CAD-DFFC9D9A4148}" type="slidenum">
              <a:rPr lang="en-US" smtClean="0"/>
              <a:t>11</a:t>
            </a:fld>
            <a:endParaRPr lang="en-US"/>
          </a:p>
        </p:txBody>
      </p:sp>
    </p:spTree>
    <p:extLst>
      <p:ext uri="{BB962C8B-B14F-4D97-AF65-F5344CB8AC3E}">
        <p14:creationId xmlns:p14="http://schemas.microsoft.com/office/powerpoint/2010/main" val="1198653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future drought, need to recognize this drought impact may have been</a:t>
            </a:r>
            <a:r>
              <a:rPr lang="en-US" baseline="0" dirty="0"/>
              <a:t> exacerbated by past land management</a:t>
            </a:r>
          </a:p>
          <a:p>
            <a:r>
              <a:rPr lang="en-US" baseline="0" dirty="0"/>
              <a:t>No evidence yet of impact on fires</a:t>
            </a:r>
            <a:endParaRPr lang="en-US" dirty="0"/>
          </a:p>
        </p:txBody>
      </p:sp>
      <p:sp>
        <p:nvSpPr>
          <p:cNvPr id="4" name="Slide Number Placeholder 3"/>
          <p:cNvSpPr>
            <a:spLocks noGrp="1"/>
          </p:cNvSpPr>
          <p:nvPr>
            <p:ph type="sldNum" sz="quarter" idx="10"/>
          </p:nvPr>
        </p:nvSpPr>
        <p:spPr/>
        <p:txBody>
          <a:bodyPr/>
          <a:lstStyle/>
          <a:p>
            <a:fld id="{DBC1AAB1-3FFA-4442-BE3E-A630124A79DF}" type="slidenum">
              <a:rPr lang="en-US" smtClean="0"/>
              <a:t>15</a:t>
            </a:fld>
            <a:endParaRPr lang="en-US"/>
          </a:p>
        </p:txBody>
      </p:sp>
    </p:spTree>
    <p:extLst>
      <p:ext uri="{BB962C8B-B14F-4D97-AF65-F5344CB8AC3E}">
        <p14:creationId xmlns:p14="http://schemas.microsoft.com/office/powerpoint/2010/main" val="910459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Focus on extremes climate limited and non-climate limited</a:t>
            </a:r>
          </a:p>
          <a:p>
            <a:r>
              <a:rPr lang="en-US" dirty="0">
                <a:solidFill>
                  <a:srgbClr val="FF0000"/>
                </a:solidFill>
              </a:rPr>
              <a:t>19.5</a:t>
            </a:r>
          </a:p>
          <a:p>
            <a:r>
              <a:rPr lang="en-US" dirty="0" err="1">
                <a:solidFill>
                  <a:srgbClr val="FF0000"/>
                </a:solidFill>
              </a:rPr>
              <a:t>Obvioulsy</a:t>
            </a:r>
            <a:r>
              <a:rPr lang="en-US" baseline="0" dirty="0">
                <a:solidFill>
                  <a:srgbClr val="FF0000"/>
                </a:solidFill>
              </a:rPr>
              <a:t> more than a single parameter up to 52%</a:t>
            </a:r>
          </a:p>
          <a:p>
            <a:r>
              <a:rPr lang="en-US" baseline="0" dirty="0">
                <a:solidFill>
                  <a:srgbClr val="FF0000"/>
                </a:solidFill>
              </a:rPr>
              <a:t>Climate model changes </a:t>
            </a:r>
            <a:r>
              <a:rPr lang="en-US" baseline="0" dirty="0" err="1">
                <a:solidFill>
                  <a:srgbClr val="FF0000"/>
                </a:solidFill>
              </a:rPr>
              <a:t>ppt</a:t>
            </a:r>
            <a:r>
              <a:rPr lang="en-US" baseline="0" dirty="0">
                <a:solidFill>
                  <a:srgbClr val="FF0000"/>
                </a:solidFill>
              </a:rPr>
              <a:t> for temp</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DBC1AAB1-3FFA-4442-BE3E-A630124A79DF}" type="slidenum">
              <a:rPr lang="en-US" smtClean="0"/>
              <a:t>17</a:t>
            </a:fld>
            <a:endParaRPr lang="en-US"/>
          </a:p>
        </p:txBody>
      </p:sp>
    </p:spTree>
    <p:extLst>
      <p:ext uri="{BB962C8B-B14F-4D97-AF65-F5344CB8AC3E}">
        <p14:creationId xmlns:p14="http://schemas.microsoft.com/office/powerpoint/2010/main" val="1240063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unusually strong, sharp high pressure / deep </a:t>
            </a:r>
            <a:r>
              <a:rPr lang="en-US" sz="1200" dirty="0" err="1"/>
              <a:t>trof</a:t>
            </a:r>
            <a:r>
              <a:rPr lang="en-US" sz="1200" dirty="0"/>
              <a:t> couplet that created the high wind, low humidity in Santa Rosa region </a:t>
            </a:r>
          </a:p>
          <a:p>
            <a:endParaRPr lang="en-US" sz="1200" dirty="0"/>
          </a:p>
          <a:p>
            <a:r>
              <a:rPr lang="en-US" dirty="0"/>
              <a:t>700 </a:t>
            </a:r>
            <a:r>
              <a:rPr lang="en-US" dirty="0" err="1"/>
              <a:t>mb</a:t>
            </a:r>
            <a:r>
              <a:rPr lang="en-US" dirty="0"/>
              <a:t> height anomaly Oct 8-9 2017</a:t>
            </a:r>
          </a:p>
          <a:p>
            <a:endParaRPr lang="en-US" dirty="0"/>
          </a:p>
          <a:p>
            <a:endParaRPr lang="en-US" dirty="0"/>
          </a:p>
        </p:txBody>
      </p:sp>
      <p:sp>
        <p:nvSpPr>
          <p:cNvPr id="4" name="Slide Number Placeholder 3"/>
          <p:cNvSpPr>
            <a:spLocks noGrp="1"/>
          </p:cNvSpPr>
          <p:nvPr>
            <p:ph type="sldNum" sz="quarter" idx="10"/>
          </p:nvPr>
        </p:nvSpPr>
        <p:spPr/>
        <p:txBody>
          <a:bodyPr/>
          <a:lstStyle/>
          <a:p>
            <a:fld id="{3E9EC4E0-3E46-46EF-8721-0225BBBDDD24}" type="slidenum">
              <a:rPr lang="en-US" smtClean="0"/>
              <a:t>20</a:t>
            </a:fld>
            <a:endParaRPr lang="en-US"/>
          </a:p>
        </p:txBody>
      </p:sp>
    </p:spTree>
    <p:extLst>
      <p:ext uri="{BB962C8B-B14F-4D97-AF65-F5344CB8AC3E}">
        <p14:creationId xmlns:p14="http://schemas.microsoft.com/office/powerpoint/2010/main" val="363426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1AAB1-3FFA-4442-BE3E-A630124A79DF}" type="slidenum">
              <a:rPr lang="en-US" smtClean="0"/>
              <a:t>22</a:t>
            </a:fld>
            <a:endParaRPr lang="en-US"/>
          </a:p>
        </p:txBody>
      </p:sp>
    </p:spTree>
    <p:extLst>
      <p:ext uri="{BB962C8B-B14F-4D97-AF65-F5344CB8AC3E}">
        <p14:creationId xmlns:p14="http://schemas.microsoft.com/office/powerpoint/2010/main" val="1723463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7C7A8A-31BB-4920-9096-FB83F720D14A}"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DCF0E-D592-49D9-86C0-254240D2C306}" type="slidenum">
              <a:rPr lang="en-US" smtClean="0"/>
              <a:t>‹#›</a:t>
            </a:fld>
            <a:endParaRPr lang="en-US"/>
          </a:p>
        </p:txBody>
      </p:sp>
    </p:spTree>
    <p:extLst>
      <p:ext uri="{BB962C8B-B14F-4D97-AF65-F5344CB8AC3E}">
        <p14:creationId xmlns:p14="http://schemas.microsoft.com/office/powerpoint/2010/main" val="3686626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7C7A8A-31BB-4920-9096-FB83F720D14A}"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DCF0E-D592-49D9-86C0-254240D2C306}" type="slidenum">
              <a:rPr lang="en-US" smtClean="0"/>
              <a:t>‹#›</a:t>
            </a:fld>
            <a:endParaRPr lang="en-US"/>
          </a:p>
        </p:txBody>
      </p:sp>
    </p:spTree>
    <p:extLst>
      <p:ext uri="{BB962C8B-B14F-4D97-AF65-F5344CB8AC3E}">
        <p14:creationId xmlns:p14="http://schemas.microsoft.com/office/powerpoint/2010/main" val="967931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7C7A8A-31BB-4920-9096-FB83F720D14A}"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DCF0E-D592-49D9-86C0-254240D2C306}" type="slidenum">
              <a:rPr lang="en-US" smtClean="0"/>
              <a:t>‹#›</a:t>
            </a:fld>
            <a:endParaRPr lang="en-US"/>
          </a:p>
        </p:txBody>
      </p:sp>
    </p:spTree>
    <p:extLst>
      <p:ext uri="{BB962C8B-B14F-4D97-AF65-F5344CB8AC3E}">
        <p14:creationId xmlns:p14="http://schemas.microsoft.com/office/powerpoint/2010/main" val="1531645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7C7A8A-31BB-4920-9096-FB83F720D14A}"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DCF0E-D592-49D9-86C0-254240D2C306}" type="slidenum">
              <a:rPr lang="en-US" smtClean="0"/>
              <a:t>‹#›</a:t>
            </a:fld>
            <a:endParaRPr lang="en-US"/>
          </a:p>
        </p:txBody>
      </p:sp>
    </p:spTree>
    <p:extLst>
      <p:ext uri="{BB962C8B-B14F-4D97-AF65-F5344CB8AC3E}">
        <p14:creationId xmlns:p14="http://schemas.microsoft.com/office/powerpoint/2010/main" val="56596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7C7A8A-31BB-4920-9096-FB83F720D14A}"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DCF0E-D592-49D9-86C0-254240D2C306}" type="slidenum">
              <a:rPr lang="en-US" smtClean="0"/>
              <a:t>‹#›</a:t>
            </a:fld>
            <a:endParaRPr lang="en-US"/>
          </a:p>
        </p:txBody>
      </p:sp>
    </p:spTree>
    <p:extLst>
      <p:ext uri="{BB962C8B-B14F-4D97-AF65-F5344CB8AC3E}">
        <p14:creationId xmlns:p14="http://schemas.microsoft.com/office/powerpoint/2010/main" val="255957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7C7A8A-31BB-4920-9096-FB83F720D14A}"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DCF0E-D592-49D9-86C0-254240D2C306}" type="slidenum">
              <a:rPr lang="en-US" smtClean="0"/>
              <a:t>‹#›</a:t>
            </a:fld>
            <a:endParaRPr lang="en-US"/>
          </a:p>
        </p:txBody>
      </p:sp>
    </p:spTree>
    <p:extLst>
      <p:ext uri="{BB962C8B-B14F-4D97-AF65-F5344CB8AC3E}">
        <p14:creationId xmlns:p14="http://schemas.microsoft.com/office/powerpoint/2010/main" val="3696453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7C7A8A-31BB-4920-9096-FB83F720D14A}" type="datetimeFigureOut">
              <a:rPr lang="en-US" smtClean="0"/>
              <a:t>9/4/19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2DCF0E-D592-49D9-86C0-254240D2C306}" type="slidenum">
              <a:rPr lang="en-US" smtClean="0"/>
              <a:t>‹#›</a:t>
            </a:fld>
            <a:endParaRPr lang="en-US"/>
          </a:p>
        </p:txBody>
      </p:sp>
    </p:spTree>
    <p:extLst>
      <p:ext uri="{BB962C8B-B14F-4D97-AF65-F5344CB8AC3E}">
        <p14:creationId xmlns:p14="http://schemas.microsoft.com/office/powerpoint/2010/main" val="1506469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7C7A8A-31BB-4920-9096-FB83F720D14A}"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2DCF0E-D592-49D9-86C0-254240D2C306}" type="slidenum">
              <a:rPr lang="en-US" smtClean="0"/>
              <a:t>‹#›</a:t>
            </a:fld>
            <a:endParaRPr lang="en-US"/>
          </a:p>
        </p:txBody>
      </p:sp>
    </p:spTree>
    <p:extLst>
      <p:ext uri="{BB962C8B-B14F-4D97-AF65-F5344CB8AC3E}">
        <p14:creationId xmlns:p14="http://schemas.microsoft.com/office/powerpoint/2010/main" val="192082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C7A8A-31BB-4920-9096-FB83F720D14A}" type="datetimeFigureOut">
              <a:rPr lang="en-US" smtClean="0"/>
              <a:t>9/4/19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2DCF0E-D592-49D9-86C0-254240D2C306}" type="slidenum">
              <a:rPr lang="en-US" smtClean="0"/>
              <a:t>‹#›</a:t>
            </a:fld>
            <a:endParaRPr lang="en-US"/>
          </a:p>
        </p:txBody>
      </p:sp>
    </p:spTree>
    <p:extLst>
      <p:ext uri="{BB962C8B-B14F-4D97-AF65-F5344CB8AC3E}">
        <p14:creationId xmlns:p14="http://schemas.microsoft.com/office/powerpoint/2010/main" val="1860178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7C7A8A-31BB-4920-9096-FB83F720D14A}"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DCF0E-D592-49D9-86C0-254240D2C306}" type="slidenum">
              <a:rPr lang="en-US" smtClean="0"/>
              <a:t>‹#›</a:t>
            </a:fld>
            <a:endParaRPr lang="en-US"/>
          </a:p>
        </p:txBody>
      </p:sp>
    </p:spTree>
    <p:extLst>
      <p:ext uri="{BB962C8B-B14F-4D97-AF65-F5344CB8AC3E}">
        <p14:creationId xmlns:p14="http://schemas.microsoft.com/office/powerpoint/2010/main" val="967458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7C7A8A-31BB-4920-9096-FB83F720D14A}"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DCF0E-D592-49D9-86C0-254240D2C306}" type="slidenum">
              <a:rPr lang="en-US" smtClean="0"/>
              <a:t>‹#›</a:t>
            </a:fld>
            <a:endParaRPr lang="en-US"/>
          </a:p>
        </p:txBody>
      </p:sp>
    </p:spTree>
    <p:extLst>
      <p:ext uri="{BB962C8B-B14F-4D97-AF65-F5344CB8AC3E}">
        <p14:creationId xmlns:p14="http://schemas.microsoft.com/office/powerpoint/2010/main" val="2946321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C7A8A-31BB-4920-9096-FB83F720D14A}" type="datetimeFigureOut">
              <a:rPr lang="en-US" smtClean="0"/>
              <a:t>9/4/19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DCF0E-D592-49D9-86C0-254240D2C306}" type="slidenum">
              <a:rPr lang="en-US" smtClean="0"/>
              <a:t>‹#›</a:t>
            </a:fld>
            <a:endParaRPr lang="en-US"/>
          </a:p>
        </p:txBody>
      </p:sp>
    </p:spTree>
    <p:extLst>
      <p:ext uri="{BB962C8B-B14F-4D97-AF65-F5344CB8AC3E}">
        <p14:creationId xmlns:p14="http://schemas.microsoft.com/office/powerpoint/2010/main" val="4068953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1.xml"/><Relationship Id="rId4" Type="http://schemas.openxmlformats.org/officeDocument/2006/relationships/image" Target="../media/image3.jpeg"/><Relationship Id="rId5" Type="http://schemas.openxmlformats.org/officeDocument/2006/relationships/hyperlink" Target="https://www.independent.com/news/2017/dec/16/worst-day-yet-thomas-fire-firefight-continues-mont/" TargetMode="External"/><Relationship Id="rId6" Type="http://schemas.openxmlformats.org/officeDocument/2006/relationships/oleObject" Target="../embeddings/oleObject1.bin"/><Relationship Id="rId7" Type="http://schemas.openxmlformats.org/officeDocument/2006/relationships/image" Target="../media/image1.wmf"/><Relationship Id="rId8" Type="http://schemas.openxmlformats.org/officeDocument/2006/relationships/oleObject" Target="../embeddings/oleObject2.bin"/><Relationship Id="rId9" Type="http://schemas.openxmlformats.org/officeDocument/2006/relationships/image" Target="../media/image2.wmf"/><Relationship Id="rId10"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6.png"/><Relationship Id="rId5" Type="http://schemas.openxmlformats.org/officeDocument/2006/relationships/oleObject" Target="../embeddings/oleObject8.bin"/><Relationship Id="rId6" Type="http://schemas.openxmlformats.org/officeDocument/2006/relationships/image" Target="../media/image7.w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oleObject" Target="../embeddings/oleObject9.bin"/><Relationship Id="rId6" Type="http://schemas.openxmlformats.org/officeDocument/2006/relationships/image" Target="../media/image7.wmf"/><Relationship Id="rId1" Type="http://schemas.openxmlformats.org/officeDocument/2006/relationships/vmlDrawing" Target="../drawings/vmlDrawing8.vml"/><Relationship Id="rId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7.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oleObject" Target="../embeddings/oleObject11.bin"/><Relationship Id="rId5" Type="http://schemas.openxmlformats.org/officeDocument/2006/relationships/image" Target="../media/image7.wmf"/><Relationship Id="rId1" Type="http://schemas.openxmlformats.org/officeDocument/2006/relationships/vmlDrawing" Target="../drawings/vmlDrawing10.vml"/><Relationship Id="rId2"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2.bin"/><Relationship Id="rId5" Type="http://schemas.openxmlformats.org/officeDocument/2006/relationships/image" Target="../media/image7.wmf"/><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oleObject" Target="../embeddings/oleObject13.bin"/><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11" Type="http://schemas.openxmlformats.org/officeDocument/2006/relationships/image" Target="../media/image42.jpeg"/><Relationship Id="rId12" Type="http://schemas.openxmlformats.org/officeDocument/2006/relationships/oleObject" Target="../embeddings/oleObject14.bin"/><Relationship Id="rId13" Type="http://schemas.openxmlformats.org/officeDocument/2006/relationships/image" Target="../media/image7.wmf"/><Relationship Id="rId1" Type="http://schemas.openxmlformats.org/officeDocument/2006/relationships/vmlDrawing" Target="../drawings/vmlDrawing12.vml"/><Relationship Id="rId2" Type="http://schemas.openxmlformats.org/officeDocument/2006/relationships/slideLayout" Target="../slideLayouts/slideLayout7.xml"/><Relationship Id="rId3" Type="http://schemas.openxmlformats.org/officeDocument/2006/relationships/notesSlide" Target="../notesSlides/notesSlide7.xml"/><Relationship Id="rId4" Type="http://schemas.openxmlformats.org/officeDocument/2006/relationships/image" Target="../media/image35.pn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emf"/><Relationship Id="rId9" Type="http://schemas.openxmlformats.org/officeDocument/2006/relationships/image" Target="../media/image40.emf"/><Relationship Id="rId10"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3.png"/><Relationship Id="rId5" Type="http://schemas.openxmlformats.org/officeDocument/2006/relationships/oleObject" Target="../embeddings/oleObject15.bin"/><Relationship Id="rId6" Type="http://schemas.openxmlformats.org/officeDocument/2006/relationships/image" Target="../media/image7.w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oleObject" Target="../embeddings/oleObject16.bin"/><Relationship Id="rId5" Type="http://schemas.openxmlformats.org/officeDocument/2006/relationships/image" Target="../media/image7.wmf"/><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oleObject" Target="../embeddings/oleObject3.bin"/><Relationship Id="rId5" Type="http://schemas.openxmlformats.org/officeDocument/2006/relationships/image" Target="../media/image7.wmf"/><Relationship Id="rId6" Type="http://schemas.openxmlformats.org/officeDocument/2006/relationships/image" Target="../media/image9.jpe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45.jpeg"/><Relationship Id="rId5" Type="http://schemas.openxmlformats.org/officeDocument/2006/relationships/image" Target="../media/image46.png"/><Relationship Id="rId6" Type="http://schemas.openxmlformats.org/officeDocument/2006/relationships/oleObject" Target="../embeddings/oleObject17.bin"/><Relationship Id="rId7" Type="http://schemas.openxmlformats.org/officeDocument/2006/relationships/image" Target="../media/image7.wmf"/><Relationship Id="rId1" Type="http://schemas.openxmlformats.org/officeDocument/2006/relationships/vmlDrawing" Target="../drawings/vmlDrawing15.vml"/><Relationship Id="rId2"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tmp"/><Relationship Id="rId6" Type="http://schemas.openxmlformats.org/officeDocument/2006/relationships/image" Target="../media/image50.tmp"/><Relationship Id="rId7" Type="http://schemas.openxmlformats.org/officeDocument/2006/relationships/image" Target="../media/image51.jpeg"/><Relationship Id="rId8" Type="http://schemas.openxmlformats.org/officeDocument/2006/relationships/oleObject" Target="../embeddings/oleObject18.bin"/><Relationship Id="rId9" Type="http://schemas.openxmlformats.org/officeDocument/2006/relationships/image" Target="../media/image7.wmf"/><Relationship Id="rId1" Type="http://schemas.openxmlformats.org/officeDocument/2006/relationships/vmlDrawing" Target="../drawings/vmlDrawing16.vml"/><Relationship Id="rId2"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7.jpeg"/><Relationship Id="rId5" Type="http://schemas.openxmlformats.org/officeDocument/2006/relationships/oleObject" Target="../embeddings/oleObject19.bin"/><Relationship Id="rId6" Type="http://schemas.openxmlformats.org/officeDocument/2006/relationships/image" Target="../media/image7.wmf"/><Relationship Id="rId7" Type="http://schemas.openxmlformats.org/officeDocument/2006/relationships/image" Target="../media/image18.jpeg"/><Relationship Id="rId1" Type="http://schemas.openxmlformats.org/officeDocument/2006/relationships/vmlDrawing" Target="../drawings/vmlDrawing17.vml"/><Relationship Id="rId2"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jpeg"/><Relationship Id="rId5" Type="http://schemas.openxmlformats.org/officeDocument/2006/relationships/oleObject" Target="../embeddings/oleObject20.bin"/><Relationship Id="rId6" Type="http://schemas.openxmlformats.org/officeDocument/2006/relationships/image" Target="../media/image7.wmf"/><Relationship Id="rId7" Type="http://schemas.openxmlformats.org/officeDocument/2006/relationships/image" Target="../media/image54.emf"/><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oleObject" Target="../embeddings/oleObject21.bin"/><Relationship Id="rId5" Type="http://schemas.openxmlformats.org/officeDocument/2006/relationships/image" Target="../media/image7.wmf"/><Relationship Id="rId1" Type="http://schemas.openxmlformats.org/officeDocument/2006/relationships/vmlDrawing" Target="../drawings/vmlDrawing19.vml"/><Relationship Id="rId2"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7.wmf"/><Relationship Id="rId1" Type="http://schemas.openxmlformats.org/officeDocument/2006/relationships/vmlDrawing" Target="../drawings/vmlDrawing20.vml"/><Relationship Id="rId2"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s://earthobservatory.nasa.gov/?eocn=topnav&amp;eoci=home" TargetMode="External"/><Relationship Id="rId5"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oleObject" Target="../embeddings/oleObject4.bin"/><Relationship Id="rId8" Type="http://schemas.openxmlformats.org/officeDocument/2006/relationships/image" Target="../media/image7.wmf"/><Relationship Id="rId9" Type="http://schemas.openxmlformats.org/officeDocument/2006/relationships/image" Target="../media/image18.jpe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7.wmf"/><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oleObject" Target="../embeddings/oleObject6.bin"/><Relationship Id="rId7" Type="http://schemas.openxmlformats.org/officeDocument/2006/relationships/image" Target="../media/image7.wmf"/><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g"/><Relationship Id="rId5" Type="http://schemas.openxmlformats.org/officeDocument/2006/relationships/oleObject" Target="../embeddings/oleObject7.bin"/><Relationship Id="rId6" Type="http://schemas.openxmlformats.org/officeDocument/2006/relationships/image" Target="../media/image7.wmf"/><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3" name="TextBox 2"/>
          <p:cNvSpPr txBox="1">
            <a:spLocks noChangeArrowheads="1"/>
          </p:cNvSpPr>
          <p:nvPr/>
        </p:nvSpPr>
        <p:spPr bwMode="auto">
          <a:xfrm>
            <a:off x="1314450" y="5485211"/>
            <a:ext cx="1268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itchFamily="34" charset="0"/>
              </a:defRPr>
            </a:lvl1pPr>
            <a:lvl2pPr marL="742950" indent="-285750" eaLnBrk="0" hangingPunct="0">
              <a:defRPr sz="1200" b="1">
                <a:solidFill>
                  <a:schemeClr val="tx1"/>
                </a:solidFill>
                <a:latin typeface="Arial" pitchFamily="34" charset="0"/>
              </a:defRPr>
            </a:lvl2pPr>
            <a:lvl3pPr marL="1143000" indent="-228600" eaLnBrk="0" hangingPunct="0">
              <a:defRPr sz="1200" b="1">
                <a:solidFill>
                  <a:schemeClr val="tx1"/>
                </a:solidFill>
                <a:latin typeface="Arial" pitchFamily="34" charset="0"/>
              </a:defRPr>
            </a:lvl3pPr>
            <a:lvl4pPr marL="1600200" indent="-228600" eaLnBrk="0" hangingPunct="0">
              <a:defRPr sz="1200" b="1">
                <a:solidFill>
                  <a:schemeClr val="tx1"/>
                </a:solidFill>
                <a:latin typeface="Arial" pitchFamily="34" charset="0"/>
              </a:defRPr>
            </a:lvl4pPr>
            <a:lvl5pPr marL="2057400" indent="-228600" eaLnBrk="0" hangingPunct="0">
              <a:defRPr sz="1200" b="1">
                <a:solidFill>
                  <a:schemeClr val="tx1"/>
                </a:solidFill>
                <a:latin typeface="Arial" pitchFamily="34" charset="0"/>
              </a:defRPr>
            </a:lvl5pPr>
            <a:lvl6pPr marL="2514600" indent="-228600" eaLnBrk="0" fontAlgn="base" hangingPunct="0">
              <a:spcBef>
                <a:spcPct val="0"/>
              </a:spcBef>
              <a:spcAft>
                <a:spcPct val="0"/>
              </a:spcAft>
              <a:defRPr sz="1200" b="1">
                <a:solidFill>
                  <a:schemeClr val="tx1"/>
                </a:solidFill>
                <a:latin typeface="Arial" pitchFamily="34" charset="0"/>
              </a:defRPr>
            </a:lvl6pPr>
            <a:lvl7pPr marL="2971800" indent="-228600" eaLnBrk="0" fontAlgn="base" hangingPunct="0">
              <a:spcBef>
                <a:spcPct val="0"/>
              </a:spcBef>
              <a:spcAft>
                <a:spcPct val="0"/>
              </a:spcAft>
              <a:defRPr sz="1200" b="1">
                <a:solidFill>
                  <a:schemeClr val="tx1"/>
                </a:solidFill>
                <a:latin typeface="Arial" pitchFamily="34" charset="0"/>
              </a:defRPr>
            </a:lvl7pPr>
            <a:lvl8pPr marL="3429000" indent="-228600" eaLnBrk="0" fontAlgn="base" hangingPunct="0">
              <a:spcBef>
                <a:spcPct val="0"/>
              </a:spcBef>
              <a:spcAft>
                <a:spcPct val="0"/>
              </a:spcAft>
              <a:defRPr sz="1200" b="1">
                <a:solidFill>
                  <a:schemeClr val="tx1"/>
                </a:solidFill>
                <a:latin typeface="Arial" pitchFamily="34" charset="0"/>
              </a:defRPr>
            </a:lvl8pPr>
            <a:lvl9pPr marL="3886200" indent="-228600" eaLnBrk="0" fontAlgn="base" hangingPunct="0">
              <a:spcBef>
                <a:spcPct val="0"/>
              </a:spcBef>
              <a:spcAft>
                <a:spcPct val="0"/>
              </a:spcAft>
              <a:defRPr sz="1200" b="1">
                <a:solidFill>
                  <a:schemeClr val="tx1"/>
                </a:solidFill>
                <a:latin typeface="Arial" pitchFamily="34" charset="0"/>
              </a:defRPr>
            </a:lvl9pPr>
          </a:lstStyle>
          <a:p>
            <a:pPr eaLnBrk="1" hangingPunct="1"/>
            <a:r>
              <a:rPr lang="en-US" altLang="en-US" sz="900" b="0" dirty="0">
                <a:solidFill>
                  <a:schemeClr val="bg1"/>
                </a:solidFill>
              </a:rPr>
              <a:t>Photo: Chris Doolittle</a:t>
            </a:r>
          </a:p>
          <a:p>
            <a:pPr eaLnBrk="1" hangingPunct="1"/>
            <a:endParaRPr lang="en-US" altLang="en-US" sz="900" dirty="0"/>
          </a:p>
        </p:txBody>
      </p:sp>
      <p:pic>
        <p:nvPicPr>
          <p:cNvPr id="2" name="Picture 2" descr="https://independent.media.clients.ellingtoncms.com/img/photos/2017/12/16/thomas_fire_smoke_rolling_t958.jpg?fef15e12b784e9bbb22bf3f2924819218cda3d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5860"/>
            <a:ext cx="10055913" cy="75806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85901" y="5591958"/>
            <a:ext cx="1919115" cy="253916"/>
          </a:xfrm>
          <a:prstGeom prst="rect">
            <a:avLst/>
          </a:prstGeom>
          <a:noFill/>
        </p:spPr>
        <p:txBody>
          <a:bodyPr wrap="none" rtlCol="0">
            <a:spAutoFit/>
          </a:bodyPr>
          <a:lstStyle/>
          <a:p>
            <a:r>
              <a:rPr lang="en-US" sz="1050" dirty="0">
                <a:hlinkClick r:id="rId5"/>
              </a:rPr>
              <a:t>The Santa Barbara Independent</a:t>
            </a:r>
            <a:endParaRPr lang="en-US" sz="1050" dirty="0"/>
          </a:p>
        </p:txBody>
      </p:sp>
      <p:sp>
        <p:nvSpPr>
          <p:cNvPr id="4" name="TextBox 3"/>
          <p:cNvSpPr txBox="1"/>
          <p:nvPr/>
        </p:nvSpPr>
        <p:spPr>
          <a:xfrm>
            <a:off x="1962707" y="1694661"/>
            <a:ext cx="3967753" cy="4039567"/>
          </a:xfrm>
          <a:prstGeom prst="rect">
            <a:avLst/>
          </a:prstGeom>
          <a:noFill/>
        </p:spPr>
        <p:txBody>
          <a:bodyPr wrap="none" rtlCol="0">
            <a:spAutoFit/>
          </a:bodyPr>
          <a:lstStyle/>
          <a:p>
            <a:pPr>
              <a:defRPr/>
            </a:pPr>
            <a:r>
              <a:rPr lang="en-US" sz="1500" b="1" dirty="0">
                <a:latin typeface="Arial" charset="0"/>
              </a:rPr>
              <a:t> </a:t>
            </a:r>
            <a:endParaRPr lang="en-US" b="1" dirty="0">
              <a:latin typeface="Arial" charset="0"/>
            </a:endParaRPr>
          </a:p>
          <a:p>
            <a:pPr>
              <a:defRPr/>
            </a:pPr>
            <a:r>
              <a:rPr lang="en-US" b="1" dirty="0">
                <a:solidFill>
                  <a:schemeClr val="bg1"/>
                </a:solidFill>
                <a:effectLst>
                  <a:outerShdw blurRad="38100" dist="38100" dir="2700000" algn="tl">
                    <a:srgbClr val="000000"/>
                  </a:outerShdw>
                </a:effectLst>
                <a:latin typeface="Arial" charset="0"/>
              </a:rPr>
              <a:t>Jon E. Keeley</a:t>
            </a:r>
          </a:p>
          <a:p>
            <a:pPr>
              <a:defRPr/>
            </a:pPr>
            <a:endParaRPr lang="en-US" sz="1500" b="1" dirty="0">
              <a:solidFill>
                <a:schemeClr val="bg1"/>
              </a:solidFill>
              <a:effectLst>
                <a:outerShdw blurRad="38100" dist="38100" dir="2700000" algn="tl">
                  <a:srgbClr val="000000"/>
                </a:outerShdw>
              </a:effectLst>
              <a:latin typeface="Arial" charset="0"/>
            </a:endParaRPr>
          </a:p>
          <a:p>
            <a:pPr>
              <a:defRPr/>
            </a:pPr>
            <a:r>
              <a:rPr lang="en-US" sz="1500" b="1" dirty="0">
                <a:solidFill>
                  <a:schemeClr val="bg1"/>
                </a:solidFill>
                <a:effectLst>
                  <a:outerShdw blurRad="38100" dist="38100" dir="2700000" algn="tl">
                    <a:srgbClr val="000000"/>
                  </a:outerShdw>
                </a:effectLst>
                <a:latin typeface="Arial" charset="0"/>
              </a:rPr>
              <a:t>	</a:t>
            </a:r>
            <a:r>
              <a:rPr lang="en-US" sz="1350" b="1" dirty="0">
                <a:solidFill>
                  <a:schemeClr val="bg1"/>
                </a:solidFill>
                <a:effectLst>
                  <a:outerShdw blurRad="38100" dist="38100" dir="2700000" algn="tl">
                    <a:srgbClr val="000000"/>
                  </a:outerShdw>
                </a:effectLst>
                <a:latin typeface="Arial" charset="0"/>
              </a:rPr>
              <a:t>U.S. Geological Survey</a:t>
            </a:r>
          </a:p>
          <a:p>
            <a:pPr>
              <a:defRPr/>
            </a:pPr>
            <a:r>
              <a:rPr lang="en-US" sz="1350" b="1" dirty="0">
                <a:solidFill>
                  <a:schemeClr val="bg1"/>
                </a:solidFill>
                <a:effectLst>
                  <a:outerShdw blurRad="38100" dist="38100" dir="2700000" algn="tl">
                    <a:srgbClr val="000000"/>
                  </a:outerShdw>
                </a:effectLst>
                <a:latin typeface="Arial" charset="0"/>
              </a:rPr>
              <a:t>             </a:t>
            </a:r>
          </a:p>
          <a:p>
            <a:pPr>
              <a:defRPr/>
            </a:pPr>
            <a:r>
              <a:rPr lang="en-US" sz="1350" b="1" dirty="0">
                <a:solidFill>
                  <a:schemeClr val="bg1"/>
                </a:solidFill>
                <a:effectLst>
                  <a:outerShdw blurRad="38100" dist="38100" dir="2700000" algn="tl">
                    <a:srgbClr val="000000"/>
                  </a:outerShdw>
                </a:effectLst>
                <a:latin typeface="Arial" charset="0"/>
              </a:rPr>
              <a:t>	UCLA</a:t>
            </a:r>
          </a:p>
          <a:p>
            <a:pPr>
              <a:defRPr/>
            </a:pPr>
            <a:r>
              <a:rPr lang="en-US" sz="1350" b="1" dirty="0">
                <a:solidFill>
                  <a:schemeClr val="bg1"/>
                </a:solidFill>
                <a:effectLst>
                  <a:outerShdw blurRad="38100" dist="38100" dir="2700000" algn="tl">
                    <a:srgbClr val="000000"/>
                  </a:outerShdw>
                </a:effectLst>
                <a:latin typeface="Arial" charset="0"/>
              </a:rPr>
              <a:t>	</a:t>
            </a:r>
          </a:p>
          <a:p>
            <a:pPr>
              <a:defRPr/>
            </a:pPr>
            <a:r>
              <a:rPr lang="en-US" sz="1350" b="1" dirty="0">
                <a:solidFill>
                  <a:schemeClr val="bg1"/>
                </a:solidFill>
                <a:effectLst>
                  <a:outerShdw blurRad="38100" dist="38100" dir="2700000" algn="tl">
                    <a:srgbClr val="000000"/>
                  </a:outerShdw>
                </a:effectLst>
                <a:latin typeface="Arial" charset="0"/>
              </a:rPr>
              <a:t>	Rancho Santa Ana Botanic Garden</a:t>
            </a:r>
          </a:p>
          <a:p>
            <a:pPr>
              <a:defRPr/>
            </a:pPr>
            <a:endParaRPr lang="en-US" sz="1500" b="1" dirty="0">
              <a:solidFill>
                <a:schemeClr val="bg1"/>
              </a:solidFill>
              <a:effectLst>
                <a:outerShdw blurRad="38100" dist="38100" dir="2700000" algn="tl">
                  <a:srgbClr val="000000"/>
                </a:outerShdw>
              </a:effectLst>
              <a:latin typeface="Arial" charset="0"/>
            </a:endParaRPr>
          </a:p>
          <a:p>
            <a:pPr>
              <a:defRPr/>
            </a:pPr>
            <a:r>
              <a:rPr lang="en-US" b="1" dirty="0">
                <a:solidFill>
                  <a:schemeClr val="bg1"/>
                </a:solidFill>
                <a:effectLst>
                  <a:outerShdw blurRad="38100" dist="38100" dir="2700000" algn="tl">
                    <a:srgbClr val="000000"/>
                  </a:outerShdw>
                </a:effectLst>
                <a:latin typeface="Arial" charset="0"/>
              </a:rPr>
              <a:t>Alexandra D. </a:t>
            </a:r>
            <a:r>
              <a:rPr lang="en-US" b="1" dirty="0" err="1">
                <a:solidFill>
                  <a:schemeClr val="bg1"/>
                </a:solidFill>
                <a:effectLst>
                  <a:outerShdw blurRad="38100" dist="38100" dir="2700000" algn="tl">
                    <a:srgbClr val="000000"/>
                  </a:outerShdw>
                </a:effectLst>
                <a:latin typeface="Arial" charset="0"/>
              </a:rPr>
              <a:t>Syphard</a:t>
            </a:r>
            <a:r>
              <a:rPr lang="en-US" b="1" dirty="0">
                <a:solidFill>
                  <a:schemeClr val="bg1"/>
                </a:solidFill>
                <a:effectLst>
                  <a:outerShdw blurRad="38100" dist="38100" dir="2700000" algn="tl">
                    <a:srgbClr val="000000"/>
                  </a:outerShdw>
                </a:effectLst>
                <a:latin typeface="Arial" charset="0"/>
              </a:rPr>
              <a:t>	</a:t>
            </a:r>
          </a:p>
          <a:p>
            <a:pPr>
              <a:defRPr/>
            </a:pPr>
            <a:endParaRPr lang="en-US" sz="1500" b="1" dirty="0">
              <a:solidFill>
                <a:schemeClr val="bg1"/>
              </a:solidFill>
              <a:effectLst>
                <a:outerShdw blurRad="38100" dist="38100" dir="2700000" algn="tl">
                  <a:srgbClr val="000000"/>
                </a:outerShdw>
              </a:effectLst>
              <a:latin typeface="Arial" charset="0"/>
            </a:endParaRPr>
          </a:p>
          <a:p>
            <a:pPr>
              <a:defRPr/>
            </a:pPr>
            <a:r>
              <a:rPr lang="en-US" sz="1500" b="1" dirty="0">
                <a:solidFill>
                  <a:schemeClr val="bg1"/>
                </a:solidFill>
                <a:effectLst>
                  <a:outerShdw blurRad="38100" dist="38100" dir="2700000" algn="tl">
                    <a:srgbClr val="000000"/>
                  </a:outerShdw>
                </a:effectLst>
                <a:latin typeface="Arial" charset="0"/>
              </a:rPr>
              <a:t>	Sage Insurance Holdings, LLC</a:t>
            </a:r>
          </a:p>
          <a:p>
            <a:pPr>
              <a:defRPr/>
            </a:pPr>
            <a:r>
              <a:rPr lang="en-US" sz="1500" b="1" dirty="0">
                <a:solidFill>
                  <a:schemeClr val="bg1"/>
                </a:solidFill>
                <a:effectLst>
                  <a:outerShdw blurRad="38100" dist="38100" dir="2700000" algn="tl">
                    <a:srgbClr val="000000"/>
                  </a:outerShdw>
                </a:effectLst>
                <a:latin typeface="Arial" charset="0"/>
              </a:rPr>
              <a:t>	</a:t>
            </a:r>
          </a:p>
          <a:p>
            <a:pPr>
              <a:defRPr/>
            </a:pPr>
            <a:r>
              <a:rPr lang="en-US" sz="1500" b="1" dirty="0">
                <a:solidFill>
                  <a:schemeClr val="bg1"/>
                </a:solidFill>
                <a:effectLst>
                  <a:outerShdw blurRad="38100" dist="38100" dir="2700000" algn="tl">
                    <a:srgbClr val="000000"/>
                  </a:outerShdw>
                </a:effectLst>
                <a:latin typeface="Arial" charset="0"/>
              </a:rPr>
              <a:t>	San Diego State University	</a:t>
            </a:r>
          </a:p>
          <a:p>
            <a:pPr>
              <a:defRPr/>
            </a:pPr>
            <a:r>
              <a:rPr lang="en-US" sz="1500" b="1" dirty="0">
                <a:solidFill>
                  <a:schemeClr val="bg1"/>
                </a:solidFill>
                <a:effectLst>
                  <a:outerShdw blurRad="38100" dist="38100" dir="2700000" algn="tl">
                    <a:srgbClr val="000000"/>
                  </a:outerShdw>
                </a:effectLst>
                <a:latin typeface="Arial" charset="0"/>
              </a:rPr>
              <a:t>			</a:t>
            </a:r>
          </a:p>
          <a:p>
            <a:pPr>
              <a:defRPr/>
            </a:pPr>
            <a:r>
              <a:rPr lang="en-US" b="1" i="1" dirty="0">
                <a:solidFill>
                  <a:schemeClr val="bg1"/>
                </a:solidFill>
                <a:effectLst>
                  <a:outerShdw blurRad="38100" dist="38100" dir="2700000" algn="tl">
                    <a:srgbClr val="000000"/>
                  </a:outerShdw>
                </a:effectLst>
                <a:latin typeface="Arial" charset="0"/>
              </a:rPr>
              <a:t>	</a:t>
            </a:r>
            <a:endParaRPr lang="en-US" b="1" dirty="0">
              <a:latin typeface="Arial" charset="0"/>
            </a:endParaRPr>
          </a:p>
          <a:p>
            <a:endParaRPr lang="en-US" sz="1350" dirty="0"/>
          </a:p>
        </p:txBody>
      </p:sp>
      <p:graphicFrame>
        <p:nvGraphicFramePr>
          <p:cNvPr id="5" name="Object 4"/>
          <p:cNvGraphicFramePr>
            <a:graphicFrameLocks/>
          </p:cNvGraphicFramePr>
          <p:nvPr>
            <p:extLst>
              <p:ext uri="{D42A27DB-BD31-4B8C-83A1-F6EECF244321}">
                <p14:modId xmlns:p14="http://schemas.microsoft.com/office/powerpoint/2010/main" val="1144845066"/>
              </p:ext>
            </p:extLst>
          </p:nvPr>
        </p:nvGraphicFramePr>
        <p:xfrm>
          <a:off x="6125533" y="2453834"/>
          <a:ext cx="1063229" cy="334566"/>
        </p:xfrm>
        <a:graphic>
          <a:graphicData uri="http://schemas.openxmlformats.org/presentationml/2006/ole">
            <mc:AlternateContent xmlns:mc="http://schemas.openxmlformats.org/markup-compatibility/2006">
              <mc:Choice xmlns:v="urn:schemas-microsoft-com:vml" Requires="v">
                <p:oleObj spid="_x0000_s394267" name="CorelDRAW" r:id="rId6" imgW="914400" imgH="914400" progId="CorelDRAW.Graphic.9">
                  <p:embed/>
                </p:oleObj>
              </mc:Choice>
              <mc:Fallback>
                <p:oleObj name="CorelDRAW" r:id="rId6" imgW="914400" imgH="914400" progId="CorelDRAW.Graphic.9">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black">
                      <a:xfrm>
                        <a:off x="6125533" y="2453834"/>
                        <a:ext cx="1063229" cy="334566"/>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12760548"/>
              </p:ext>
            </p:extLst>
          </p:nvPr>
        </p:nvGraphicFramePr>
        <p:xfrm>
          <a:off x="6359956" y="2885366"/>
          <a:ext cx="828675" cy="302419"/>
        </p:xfrm>
        <a:graphic>
          <a:graphicData uri="http://schemas.openxmlformats.org/presentationml/2006/ole">
            <mc:AlternateContent xmlns:mc="http://schemas.openxmlformats.org/markup-compatibility/2006">
              <mc:Choice xmlns:v="urn:schemas-microsoft-com:vml" Requires="v">
                <p:oleObj spid="_x0000_s394268" name="Document" r:id="rId8" imgW="1327404" imgH="495300" progId="Word.Document.8">
                  <p:embed/>
                </p:oleObj>
              </mc:Choice>
              <mc:Fallback>
                <p:oleObj name="Document" r:id="rId8" imgW="1327404" imgH="495300"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9956" y="2885366"/>
                        <a:ext cx="828675" cy="30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57147" y="3284751"/>
            <a:ext cx="445932" cy="445932"/>
          </a:xfrm>
          <a:prstGeom prst="rect">
            <a:avLst/>
          </a:prstGeom>
        </p:spPr>
      </p:pic>
      <p:sp>
        <p:nvSpPr>
          <p:cNvPr id="7" name="TextBox 6"/>
          <p:cNvSpPr txBox="1"/>
          <p:nvPr/>
        </p:nvSpPr>
        <p:spPr>
          <a:xfrm>
            <a:off x="25641" y="411249"/>
            <a:ext cx="9370113" cy="1138773"/>
          </a:xfrm>
          <a:prstGeom prst="rect">
            <a:avLst/>
          </a:prstGeom>
          <a:noFill/>
        </p:spPr>
        <p:txBody>
          <a:bodyPr wrap="square" rtlCol="0">
            <a:spAutoFit/>
          </a:bodyPr>
          <a:lstStyle/>
          <a:p>
            <a:r>
              <a:rPr lang="en-US" sz="3600" b="1" i="1" dirty="0" smtClean="0">
                <a:solidFill>
                  <a:srgbClr val="FF0000"/>
                </a:solidFill>
              </a:rPr>
              <a:t>Bottom-up  vs Top-down Controls on Wildfires:</a:t>
            </a:r>
          </a:p>
          <a:p>
            <a:r>
              <a:rPr lang="en-US" sz="3200" b="1" i="1" dirty="0" smtClean="0">
                <a:solidFill>
                  <a:srgbClr val="FF0000"/>
                </a:solidFill>
              </a:rPr>
              <a:t>         Understanding 21</a:t>
            </a:r>
            <a:r>
              <a:rPr lang="en-US" sz="3200" b="1" i="1" baseline="30000" dirty="0" smtClean="0">
                <a:solidFill>
                  <a:srgbClr val="FF0000"/>
                </a:solidFill>
              </a:rPr>
              <a:t>st</a:t>
            </a:r>
            <a:r>
              <a:rPr lang="en-US" sz="3200" b="1" i="1" dirty="0" smtClean="0">
                <a:solidFill>
                  <a:srgbClr val="FF0000"/>
                </a:solidFill>
              </a:rPr>
              <a:t> Century California Fires</a:t>
            </a:r>
            <a:endParaRPr lang="en-US" sz="3600" b="1" i="1" dirty="0">
              <a:solidFill>
                <a:srgbClr val="FF0000"/>
              </a:solidFill>
            </a:endParaRPr>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47459" y="4284643"/>
            <a:ext cx="1171575" cy="347254"/>
          </a:xfrm>
          <a:prstGeom prst="rect">
            <a:avLst/>
          </a:prstGeom>
        </p:spPr>
      </p:pic>
      <p:pic>
        <p:nvPicPr>
          <p:cNvPr id="12" name="Picture 11"/>
          <p:cNvPicPr>
            <a:picLocks noChangeAspect="1"/>
          </p:cNvPicPr>
          <p:nvPr/>
        </p:nvPicPr>
        <p:blipFill>
          <a:blip r:embed="rId12"/>
          <a:stretch>
            <a:fillRect/>
          </a:stretch>
        </p:blipFill>
        <p:spPr>
          <a:xfrm>
            <a:off x="6657148" y="4917890"/>
            <a:ext cx="661886" cy="589079"/>
          </a:xfrm>
          <a:prstGeom prst="rect">
            <a:avLst/>
          </a:prstGeom>
        </p:spPr>
      </p:pic>
    </p:spTree>
    <p:extLst>
      <p:ext uri="{BB962C8B-B14F-4D97-AF65-F5344CB8AC3E}">
        <p14:creationId xmlns:p14="http://schemas.microsoft.com/office/powerpoint/2010/main" val="4360199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3" name="TextBox 2"/>
          <p:cNvSpPr txBox="1">
            <a:spLocks noChangeArrowheads="1"/>
          </p:cNvSpPr>
          <p:nvPr/>
        </p:nvSpPr>
        <p:spPr bwMode="auto">
          <a:xfrm>
            <a:off x="1314450" y="5485211"/>
            <a:ext cx="1268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itchFamily="34" charset="0"/>
              </a:defRPr>
            </a:lvl1pPr>
            <a:lvl2pPr marL="742950" indent="-285750" eaLnBrk="0" hangingPunct="0">
              <a:defRPr sz="1200" b="1">
                <a:solidFill>
                  <a:schemeClr val="tx1"/>
                </a:solidFill>
                <a:latin typeface="Arial" pitchFamily="34" charset="0"/>
              </a:defRPr>
            </a:lvl2pPr>
            <a:lvl3pPr marL="1143000" indent="-228600" eaLnBrk="0" hangingPunct="0">
              <a:defRPr sz="1200" b="1">
                <a:solidFill>
                  <a:schemeClr val="tx1"/>
                </a:solidFill>
                <a:latin typeface="Arial" pitchFamily="34" charset="0"/>
              </a:defRPr>
            </a:lvl3pPr>
            <a:lvl4pPr marL="1600200" indent="-228600" eaLnBrk="0" hangingPunct="0">
              <a:defRPr sz="1200" b="1">
                <a:solidFill>
                  <a:schemeClr val="tx1"/>
                </a:solidFill>
                <a:latin typeface="Arial" pitchFamily="34" charset="0"/>
              </a:defRPr>
            </a:lvl4pPr>
            <a:lvl5pPr marL="2057400" indent="-228600" eaLnBrk="0" hangingPunct="0">
              <a:defRPr sz="1200" b="1">
                <a:solidFill>
                  <a:schemeClr val="tx1"/>
                </a:solidFill>
                <a:latin typeface="Arial" pitchFamily="34" charset="0"/>
              </a:defRPr>
            </a:lvl5pPr>
            <a:lvl6pPr marL="2514600" indent="-228600" eaLnBrk="0" fontAlgn="base" hangingPunct="0">
              <a:spcBef>
                <a:spcPct val="0"/>
              </a:spcBef>
              <a:spcAft>
                <a:spcPct val="0"/>
              </a:spcAft>
              <a:defRPr sz="1200" b="1">
                <a:solidFill>
                  <a:schemeClr val="tx1"/>
                </a:solidFill>
                <a:latin typeface="Arial" pitchFamily="34" charset="0"/>
              </a:defRPr>
            </a:lvl6pPr>
            <a:lvl7pPr marL="2971800" indent="-228600" eaLnBrk="0" fontAlgn="base" hangingPunct="0">
              <a:spcBef>
                <a:spcPct val="0"/>
              </a:spcBef>
              <a:spcAft>
                <a:spcPct val="0"/>
              </a:spcAft>
              <a:defRPr sz="1200" b="1">
                <a:solidFill>
                  <a:schemeClr val="tx1"/>
                </a:solidFill>
                <a:latin typeface="Arial" pitchFamily="34" charset="0"/>
              </a:defRPr>
            </a:lvl7pPr>
            <a:lvl8pPr marL="3429000" indent="-228600" eaLnBrk="0" fontAlgn="base" hangingPunct="0">
              <a:spcBef>
                <a:spcPct val="0"/>
              </a:spcBef>
              <a:spcAft>
                <a:spcPct val="0"/>
              </a:spcAft>
              <a:defRPr sz="1200" b="1">
                <a:solidFill>
                  <a:schemeClr val="tx1"/>
                </a:solidFill>
                <a:latin typeface="Arial" pitchFamily="34" charset="0"/>
              </a:defRPr>
            </a:lvl8pPr>
            <a:lvl9pPr marL="3886200" indent="-228600" eaLnBrk="0" fontAlgn="base" hangingPunct="0">
              <a:spcBef>
                <a:spcPct val="0"/>
              </a:spcBef>
              <a:spcAft>
                <a:spcPct val="0"/>
              </a:spcAft>
              <a:defRPr sz="1200" b="1">
                <a:solidFill>
                  <a:schemeClr val="tx1"/>
                </a:solidFill>
                <a:latin typeface="Arial" pitchFamily="34" charset="0"/>
              </a:defRPr>
            </a:lvl9pPr>
          </a:lstStyle>
          <a:p>
            <a:pPr eaLnBrk="1" hangingPunct="1"/>
            <a:r>
              <a:rPr lang="en-US" altLang="en-US" sz="900" b="0" dirty="0">
                <a:solidFill>
                  <a:schemeClr val="bg1"/>
                </a:solidFill>
              </a:rPr>
              <a:t>Photo: Chris Doolittle</a:t>
            </a:r>
          </a:p>
          <a:p>
            <a:pPr eaLnBrk="1" hangingPunct="1"/>
            <a:endParaRPr lang="en-US" altLang="en-US" sz="9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148" y="820162"/>
            <a:ext cx="8407400" cy="6305550"/>
          </a:xfrm>
          <a:prstGeom prst="rect">
            <a:avLst/>
          </a:prstGeom>
        </p:spPr>
      </p:pic>
      <p:sp>
        <p:nvSpPr>
          <p:cNvPr id="4" name="Rectangle 3"/>
          <p:cNvSpPr/>
          <p:nvPr/>
        </p:nvSpPr>
        <p:spPr>
          <a:xfrm>
            <a:off x="964406" y="797860"/>
            <a:ext cx="7215188" cy="721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67461" y="251506"/>
            <a:ext cx="7820026" cy="707886"/>
          </a:xfrm>
          <a:prstGeom prst="rect">
            <a:avLst/>
          </a:prstGeom>
          <a:noFill/>
        </p:spPr>
        <p:txBody>
          <a:bodyPr wrap="none" rtlCol="0">
            <a:spAutoFit/>
          </a:bodyPr>
          <a:lstStyle/>
          <a:p>
            <a:r>
              <a:rPr lang="en-US" sz="2000" b="1" dirty="0"/>
              <a:t>In </a:t>
            </a:r>
            <a:r>
              <a:rPr lang="en-US" sz="2000" b="1" dirty="0" smtClean="0"/>
              <a:t>contrast to bottom-up controls, some </a:t>
            </a:r>
            <a:r>
              <a:rPr lang="en-US" sz="2000" b="1" dirty="0"/>
              <a:t>of our worst fires are driven by </a:t>
            </a:r>
            <a:endParaRPr lang="en-US" sz="2000" b="1" dirty="0" smtClean="0"/>
          </a:p>
          <a:p>
            <a:r>
              <a:rPr lang="en-US" sz="2000" b="1" dirty="0" smtClean="0"/>
              <a:t>extreme winds from </a:t>
            </a:r>
            <a:r>
              <a:rPr lang="en-US" sz="2000" b="1" dirty="0"/>
              <a:t>external factors (</a:t>
            </a:r>
            <a:r>
              <a:rPr lang="en-US" sz="2000" b="1" dirty="0" err="1"/>
              <a:t>foehn</a:t>
            </a:r>
            <a:r>
              <a:rPr lang="en-US" sz="2000" b="1" dirty="0"/>
              <a:t> winds</a:t>
            </a:r>
            <a:r>
              <a:rPr lang="en-US" sz="2000" b="1" dirty="0" smtClean="0"/>
              <a:t>) = Top-down controls</a:t>
            </a:r>
            <a:endParaRPr lang="en-US" sz="2000" b="1" dirty="0"/>
          </a:p>
        </p:txBody>
      </p:sp>
      <p:graphicFrame>
        <p:nvGraphicFramePr>
          <p:cNvPr id="6" name="Object 5">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983762689"/>
              </p:ext>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06536" name="CorelDRAW" r:id="rId5" imgW="2031840" imgH="801360" progId="">
                  <p:embed/>
                </p:oleObj>
              </mc:Choice>
              <mc:Fallback>
                <p:oleObj name="CorelDRAW" r:id="rId5" imgW="2031840" imgH="801360"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31641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016DE20-3BDB-41E8-BA17-24FC98090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034" y="304800"/>
            <a:ext cx="4989738" cy="3742304"/>
          </a:xfrm>
          <a:prstGeom prst="rect">
            <a:avLst/>
          </a:prstGeom>
        </p:spPr>
      </p:pic>
      <p:pic>
        <p:nvPicPr>
          <p:cNvPr id="4" name="Picture 2" descr="27_2Oct03">
            <a:extLst>
              <a:ext uri="{FF2B5EF4-FFF2-40B4-BE49-F238E27FC236}">
                <a16:creationId xmlns="" xmlns:a16="http://schemas.microsoft.com/office/drawing/2014/main" id="{650862EE-3EE1-4B73-934E-CBB18A034817}"/>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401774" y="304800"/>
            <a:ext cx="3673668" cy="473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37F1EACC-AFEC-4252-B5FE-39049A4E6AA6}"/>
              </a:ext>
            </a:extLst>
          </p:cNvPr>
          <p:cNvSpPr txBox="1"/>
          <p:nvPr/>
        </p:nvSpPr>
        <p:spPr>
          <a:xfrm>
            <a:off x="2288487" y="2822610"/>
            <a:ext cx="508473" cy="183255"/>
          </a:xfrm>
          <a:prstGeom prst="rect">
            <a:avLst/>
          </a:prstGeom>
          <a:noFill/>
        </p:spPr>
        <p:txBody>
          <a:bodyPr wrap="none" rtlCol="0">
            <a:spAutoFit/>
          </a:bodyPr>
          <a:lstStyle/>
          <a:p>
            <a:r>
              <a:rPr lang="en-US" sz="591" dirty="0">
                <a:solidFill>
                  <a:schemeClr val="bg1"/>
                </a:solidFill>
              </a:rPr>
              <a:t>Los </a:t>
            </a:r>
            <a:r>
              <a:rPr lang="en-US" sz="506" dirty="0">
                <a:solidFill>
                  <a:schemeClr val="bg1"/>
                </a:solidFill>
              </a:rPr>
              <a:t>Angeles</a:t>
            </a:r>
            <a:endParaRPr lang="en-US" sz="591" dirty="0">
              <a:solidFill>
                <a:schemeClr val="bg1"/>
              </a:solidFill>
            </a:endParaRPr>
          </a:p>
        </p:txBody>
      </p:sp>
      <p:sp>
        <p:nvSpPr>
          <p:cNvPr id="6" name="TextBox 5">
            <a:extLst>
              <a:ext uri="{FF2B5EF4-FFF2-40B4-BE49-F238E27FC236}">
                <a16:creationId xmlns="" xmlns:a16="http://schemas.microsoft.com/office/drawing/2014/main" id="{13C7B796-3899-4074-95C7-974D5EE2D058}"/>
              </a:ext>
            </a:extLst>
          </p:cNvPr>
          <p:cNvSpPr txBox="1"/>
          <p:nvPr/>
        </p:nvSpPr>
        <p:spPr>
          <a:xfrm>
            <a:off x="1779693" y="2502334"/>
            <a:ext cx="551754" cy="170175"/>
          </a:xfrm>
          <a:prstGeom prst="rect">
            <a:avLst/>
          </a:prstGeom>
          <a:noFill/>
        </p:spPr>
        <p:txBody>
          <a:bodyPr wrap="none" rtlCol="0">
            <a:spAutoFit/>
          </a:bodyPr>
          <a:lstStyle/>
          <a:p>
            <a:r>
              <a:rPr lang="en-US" sz="506" dirty="0">
                <a:solidFill>
                  <a:schemeClr val="bg1"/>
                </a:solidFill>
              </a:rPr>
              <a:t>Santa Barbara</a:t>
            </a:r>
          </a:p>
        </p:txBody>
      </p:sp>
      <p:sp>
        <p:nvSpPr>
          <p:cNvPr id="7" name="TextBox 6">
            <a:extLst>
              <a:ext uri="{FF2B5EF4-FFF2-40B4-BE49-F238E27FC236}">
                <a16:creationId xmlns="" xmlns:a16="http://schemas.microsoft.com/office/drawing/2014/main" id="{E6D3710D-0F25-4AF5-9031-A2933C60C0E4}"/>
              </a:ext>
            </a:extLst>
          </p:cNvPr>
          <p:cNvSpPr txBox="1"/>
          <p:nvPr/>
        </p:nvSpPr>
        <p:spPr>
          <a:xfrm>
            <a:off x="2969047" y="3609632"/>
            <a:ext cx="492443" cy="183255"/>
          </a:xfrm>
          <a:prstGeom prst="rect">
            <a:avLst/>
          </a:prstGeom>
          <a:noFill/>
        </p:spPr>
        <p:txBody>
          <a:bodyPr wrap="none" rtlCol="0">
            <a:spAutoFit/>
          </a:bodyPr>
          <a:lstStyle/>
          <a:p>
            <a:r>
              <a:rPr lang="en-US" sz="591" dirty="0">
                <a:solidFill>
                  <a:schemeClr val="bg1"/>
                </a:solidFill>
              </a:rPr>
              <a:t>San Diego</a:t>
            </a:r>
          </a:p>
        </p:txBody>
      </p:sp>
      <p:sp>
        <p:nvSpPr>
          <p:cNvPr id="8" name="TextBox 7">
            <a:extLst>
              <a:ext uri="{FF2B5EF4-FFF2-40B4-BE49-F238E27FC236}">
                <a16:creationId xmlns="" xmlns:a16="http://schemas.microsoft.com/office/drawing/2014/main" id="{028E0B25-6517-4F7E-B715-9718CD7DE0EF}"/>
              </a:ext>
            </a:extLst>
          </p:cNvPr>
          <p:cNvSpPr txBox="1"/>
          <p:nvPr/>
        </p:nvSpPr>
        <p:spPr>
          <a:xfrm>
            <a:off x="401774" y="5268818"/>
            <a:ext cx="8516795" cy="1631216"/>
          </a:xfrm>
          <a:prstGeom prst="rect">
            <a:avLst/>
          </a:prstGeom>
          <a:noFill/>
        </p:spPr>
        <p:txBody>
          <a:bodyPr wrap="square" rtlCol="0">
            <a:spAutoFit/>
          </a:bodyPr>
          <a:lstStyle/>
          <a:p>
            <a:r>
              <a:rPr lang="en-US" sz="2000" b="1" dirty="0"/>
              <a:t>These smoke trails show an offshore flow from Autumn foehn winds with </a:t>
            </a:r>
            <a:endParaRPr lang="en-US" sz="2000" b="1" dirty="0" smtClean="0"/>
          </a:p>
          <a:p>
            <a:r>
              <a:rPr lang="en-US" sz="2000" b="1" dirty="0" smtClean="0"/>
              <a:t>gusts &gt; 70mph &amp; RH </a:t>
            </a:r>
            <a:r>
              <a:rPr lang="en-US" sz="2000" b="1" dirty="0"/>
              <a:t>&lt; </a:t>
            </a:r>
            <a:r>
              <a:rPr lang="en-US" sz="2000" b="1" dirty="0" smtClean="0"/>
              <a:t>10%;  which in California are annual events.</a:t>
            </a:r>
            <a:endParaRPr lang="en-US" sz="2000" b="1" dirty="0"/>
          </a:p>
          <a:p>
            <a:endParaRPr lang="en-US" sz="2000" b="1" dirty="0"/>
          </a:p>
          <a:p>
            <a:r>
              <a:rPr lang="en-US" sz="2000" b="1" dirty="0"/>
              <a:t>Other regions, e.g. 2016 Chimney Tops Fire in Gatlinburg, TN </a:t>
            </a:r>
            <a:r>
              <a:rPr lang="en-US" sz="2000" b="1" dirty="0" smtClean="0"/>
              <a:t>  (14/1600)</a:t>
            </a:r>
            <a:endParaRPr lang="en-US" sz="2000" b="1" dirty="0"/>
          </a:p>
          <a:p>
            <a:r>
              <a:rPr lang="en-US" sz="2000" b="1" dirty="0"/>
              <a:t>		</a:t>
            </a:r>
          </a:p>
        </p:txBody>
      </p:sp>
      <p:sp>
        <p:nvSpPr>
          <p:cNvPr id="9" name="TextBox 8">
            <a:extLst>
              <a:ext uri="{FF2B5EF4-FFF2-40B4-BE49-F238E27FC236}">
                <a16:creationId xmlns="" xmlns:a16="http://schemas.microsoft.com/office/drawing/2014/main" id="{E3E7B646-6C04-4EB9-949B-E43B3E621999}"/>
              </a:ext>
            </a:extLst>
          </p:cNvPr>
          <p:cNvSpPr txBox="1"/>
          <p:nvPr/>
        </p:nvSpPr>
        <p:spPr>
          <a:xfrm>
            <a:off x="4648200" y="533400"/>
            <a:ext cx="3886898" cy="400110"/>
          </a:xfrm>
          <a:prstGeom prst="rect">
            <a:avLst/>
          </a:prstGeom>
          <a:noFill/>
        </p:spPr>
        <p:txBody>
          <a:bodyPr wrap="none" rtlCol="0">
            <a:spAutoFit/>
          </a:bodyPr>
          <a:lstStyle/>
          <a:p>
            <a:r>
              <a:rPr lang="en-US" sz="2000" b="1" dirty="0">
                <a:solidFill>
                  <a:schemeClr val="bg1"/>
                </a:solidFill>
              </a:rPr>
              <a:t>North Winds in northern California</a:t>
            </a:r>
          </a:p>
        </p:txBody>
      </p:sp>
      <p:sp>
        <p:nvSpPr>
          <p:cNvPr id="10" name="TextBox 9">
            <a:extLst>
              <a:ext uri="{FF2B5EF4-FFF2-40B4-BE49-F238E27FC236}">
                <a16:creationId xmlns="" xmlns:a16="http://schemas.microsoft.com/office/drawing/2014/main" id="{DFEB296D-C829-45BD-ADA2-7387D0FE1CC4}"/>
              </a:ext>
            </a:extLst>
          </p:cNvPr>
          <p:cNvSpPr txBox="1"/>
          <p:nvPr/>
        </p:nvSpPr>
        <p:spPr>
          <a:xfrm>
            <a:off x="622711" y="493552"/>
            <a:ext cx="2400914" cy="707886"/>
          </a:xfrm>
          <a:prstGeom prst="rect">
            <a:avLst/>
          </a:prstGeom>
          <a:noFill/>
        </p:spPr>
        <p:txBody>
          <a:bodyPr wrap="none" rtlCol="0">
            <a:spAutoFit/>
          </a:bodyPr>
          <a:lstStyle/>
          <a:p>
            <a:r>
              <a:rPr lang="en-US" sz="2000" b="1" dirty="0">
                <a:solidFill>
                  <a:schemeClr val="bg1"/>
                </a:solidFill>
              </a:rPr>
              <a:t>Santa Ana </a:t>
            </a:r>
            <a:r>
              <a:rPr lang="en-US" sz="2000" b="1" dirty="0" smtClean="0">
                <a:solidFill>
                  <a:schemeClr val="bg1"/>
                </a:solidFill>
              </a:rPr>
              <a:t>Winds in</a:t>
            </a:r>
          </a:p>
          <a:p>
            <a:r>
              <a:rPr lang="en-US" sz="2000" b="1" dirty="0" smtClean="0">
                <a:solidFill>
                  <a:schemeClr val="bg1"/>
                </a:solidFill>
              </a:rPr>
              <a:t>   </a:t>
            </a:r>
            <a:r>
              <a:rPr lang="en-US" sz="2000" b="1" dirty="0">
                <a:solidFill>
                  <a:schemeClr val="bg1"/>
                </a:solidFill>
              </a:rPr>
              <a:t>southern California</a:t>
            </a:r>
          </a:p>
        </p:txBody>
      </p:sp>
    </p:spTree>
    <p:extLst>
      <p:ext uri="{BB962C8B-B14F-4D97-AF65-F5344CB8AC3E}">
        <p14:creationId xmlns:p14="http://schemas.microsoft.com/office/powerpoint/2010/main" val="20916134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6A342AA-6D8E-4210-A4A0-481D729136A4}"/>
              </a:ext>
            </a:extLst>
          </p:cNvPr>
          <p:cNvSpPr txBox="1"/>
          <p:nvPr/>
        </p:nvSpPr>
        <p:spPr>
          <a:xfrm>
            <a:off x="533400" y="0"/>
            <a:ext cx="7436644" cy="2046714"/>
          </a:xfrm>
          <a:prstGeom prst="rect">
            <a:avLst/>
          </a:prstGeom>
          <a:noFill/>
        </p:spPr>
        <p:txBody>
          <a:bodyPr wrap="square" rtlCol="0">
            <a:spAutoFit/>
          </a:bodyPr>
          <a:lstStyle/>
          <a:p>
            <a:r>
              <a:rPr lang="en-US" sz="2000" b="1" i="1" dirty="0" smtClean="0"/>
              <a:t>Wind-Dominated </a:t>
            </a:r>
            <a:r>
              <a:rPr lang="en-US" sz="2000" b="1" i="1" dirty="0"/>
              <a:t>Fires </a:t>
            </a:r>
          </a:p>
          <a:p>
            <a:endParaRPr lang="en-US" sz="2000" b="1" i="1" dirty="0"/>
          </a:p>
          <a:p>
            <a:r>
              <a:rPr lang="en-US" sz="2000" b="1" i="1" dirty="0"/>
              <a:t>‘All’ are </a:t>
            </a:r>
            <a:r>
              <a:rPr lang="en-US" sz="2000" b="1" i="1" dirty="0" smtClean="0"/>
              <a:t>direct/indirect result of human activities </a:t>
            </a:r>
            <a:r>
              <a:rPr lang="en-US" sz="2000" b="1" i="1" dirty="0"/>
              <a:t>and with 40 million people in the </a:t>
            </a:r>
            <a:r>
              <a:rPr lang="en-US" sz="2000" b="1" i="1" dirty="0" smtClean="0"/>
              <a:t>state such </a:t>
            </a:r>
            <a:r>
              <a:rPr lang="en-US" sz="2000" b="1" i="1" dirty="0"/>
              <a:t>fires are frequent </a:t>
            </a:r>
            <a:r>
              <a:rPr lang="en-US" sz="2000" b="1" i="1" dirty="0" smtClean="0"/>
              <a:t>and thus nearly </a:t>
            </a:r>
            <a:r>
              <a:rPr lang="en-US" sz="2000" b="1" i="1" dirty="0"/>
              <a:t>always burn over landscapes of young fuels.</a:t>
            </a:r>
          </a:p>
          <a:p>
            <a:endParaRPr lang="en-US" sz="1350" b="1" i="1" dirty="0"/>
          </a:p>
          <a:p>
            <a:r>
              <a:rPr lang="en-US" sz="1350" b="1" i="1" dirty="0"/>
              <a:t>      2018 Woolsey Fire				                2017 Thomas Fire</a:t>
            </a:r>
          </a:p>
        </p:txBody>
      </p:sp>
      <p:pic>
        <p:nvPicPr>
          <p:cNvPr id="9" name="Picture 8">
            <a:extLst>
              <a:ext uri="{FF2B5EF4-FFF2-40B4-BE49-F238E27FC236}">
                <a16:creationId xmlns="" xmlns:a16="http://schemas.microsoft.com/office/drawing/2014/main" id="{C3C15E6E-AF91-4041-8C5A-962C2DD42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0" y="2057347"/>
            <a:ext cx="4437530" cy="3429000"/>
          </a:xfrm>
          <a:prstGeom prst="rect">
            <a:avLst/>
          </a:prstGeom>
        </p:spPr>
      </p:pic>
      <p:pic>
        <p:nvPicPr>
          <p:cNvPr id="10" name="Picture 9">
            <a:extLst>
              <a:ext uri="{FF2B5EF4-FFF2-40B4-BE49-F238E27FC236}">
                <a16:creationId xmlns="" xmlns:a16="http://schemas.microsoft.com/office/drawing/2014/main" id="{5D591611-9307-4096-B1CA-9B81BA8748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067980"/>
            <a:ext cx="4437529" cy="3429000"/>
          </a:xfrm>
          <a:prstGeom prst="rect">
            <a:avLst/>
          </a:prstGeom>
        </p:spPr>
      </p:pic>
      <p:graphicFrame>
        <p:nvGraphicFramePr>
          <p:cNvPr id="5" name="Object 4">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2368890985"/>
              </p:ext>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07558" name="CorelDRAW" r:id="rId5" imgW="2031840" imgH="801360" progId="">
                  <p:embed/>
                </p:oleObj>
              </mc:Choice>
              <mc:Fallback>
                <p:oleObj name="CorelDRAW" r:id="rId5" imgW="2031840" imgH="801360"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320880" y="5867400"/>
            <a:ext cx="7402091" cy="369332"/>
          </a:xfrm>
          <a:prstGeom prst="rect">
            <a:avLst/>
          </a:prstGeom>
          <a:noFill/>
        </p:spPr>
        <p:txBody>
          <a:bodyPr wrap="none" rtlCol="0">
            <a:spAutoFit/>
          </a:bodyPr>
          <a:lstStyle/>
          <a:p>
            <a:r>
              <a:rPr lang="en-US" dirty="0" smtClean="0"/>
              <a:t>Despite same fire suppression policy, these fires have become more frequent</a:t>
            </a:r>
            <a:endParaRPr lang="en-US" dirty="0"/>
          </a:p>
        </p:txBody>
      </p:sp>
    </p:spTree>
    <p:extLst>
      <p:ext uri="{BB962C8B-B14F-4D97-AF65-F5344CB8AC3E}">
        <p14:creationId xmlns:p14="http://schemas.microsoft.com/office/powerpoint/2010/main" val="29597380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58D6F10-9630-4F1D-A17C-A3495D4DAE18}"/>
              </a:ext>
            </a:extLst>
          </p:cNvPr>
          <p:cNvSpPr txBox="1"/>
          <p:nvPr/>
        </p:nvSpPr>
        <p:spPr>
          <a:xfrm>
            <a:off x="381000" y="1219200"/>
            <a:ext cx="10172700" cy="4723537"/>
          </a:xfrm>
          <a:prstGeom prst="rect">
            <a:avLst/>
          </a:prstGeom>
          <a:noFill/>
        </p:spPr>
        <p:txBody>
          <a:bodyPr wrap="square" rtlCol="0">
            <a:spAutoFit/>
          </a:bodyPr>
          <a:lstStyle/>
          <a:p>
            <a:pPr>
              <a:lnSpc>
                <a:spcPct val="150000"/>
              </a:lnSpc>
            </a:pPr>
            <a:r>
              <a:rPr lang="en-US" altLang="en-US" sz="1500" dirty="0">
                <a:latin typeface="Calibri" pitchFamily="34" charset="0"/>
              </a:rPr>
              <a:t>Year	Fire	County	Mon </a:t>
            </a:r>
            <a:r>
              <a:rPr lang="en-US" altLang="en-US" sz="1500" dirty="0">
                <a:solidFill>
                  <a:srgbClr val="FF0000"/>
                </a:solidFill>
                <a:latin typeface="Calibri" pitchFamily="34" charset="0"/>
              </a:rPr>
              <a:t>(days) </a:t>
            </a:r>
            <a:r>
              <a:rPr lang="en-US" altLang="en-US" sz="1500" dirty="0">
                <a:latin typeface="Calibri" pitchFamily="34" charset="0"/>
              </a:rPr>
              <a:t> 	Acres       	Cause                 Lives          Structures</a:t>
            </a:r>
          </a:p>
          <a:p>
            <a:pPr>
              <a:lnSpc>
                <a:spcPct val="150000"/>
              </a:lnSpc>
            </a:pPr>
            <a:r>
              <a:rPr lang="en-US" altLang="en-US" sz="1350" b="1" i="1" dirty="0">
                <a:latin typeface="Calibri" pitchFamily="34" charset="0"/>
              </a:rPr>
              <a:t>Fuel-Dominated Fires:</a:t>
            </a:r>
          </a:p>
          <a:p>
            <a:pPr>
              <a:lnSpc>
                <a:spcPct val="150000"/>
              </a:lnSpc>
            </a:pPr>
            <a:r>
              <a:rPr lang="en-US" altLang="en-US" sz="1350" dirty="0">
                <a:latin typeface="Calibri" pitchFamily="34" charset="0"/>
              </a:rPr>
              <a:t>2007	</a:t>
            </a:r>
            <a:r>
              <a:rPr lang="en-US" altLang="en-US" sz="1350" i="1" dirty="0">
                <a:latin typeface="Calibri" pitchFamily="34" charset="0"/>
              </a:rPr>
              <a:t>Marble C 	</a:t>
            </a:r>
            <a:r>
              <a:rPr lang="en-US" altLang="en-US" sz="1050" dirty="0">
                <a:latin typeface="Calibri" pitchFamily="34" charset="0"/>
              </a:rPr>
              <a:t>Monterey</a:t>
            </a:r>
            <a:r>
              <a:rPr lang="en-US" altLang="en-US" sz="1350" dirty="0">
                <a:latin typeface="Calibri" pitchFamily="34" charset="0"/>
              </a:rPr>
              <a:t>	 July      -        	177,866    	Lightning 	  	 0	         0	</a:t>
            </a:r>
          </a:p>
          <a:p>
            <a:pPr>
              <a:lnSpc>
                <a:spcPct val="150000"/>
              </a:lnSpc>
            </a:pPr>
            <a:r>
              <a:rPr lang="en-US" altLang="en-US" sz="1350" dirty="0">
                <a:latin typeface="Calibri" pitchFamily="34" charset="0"/>
              </a:rPr>
              <a:t>2012	</a:t>
            </a:r>
            <a:r>
              <a:rPr lang="en-US" altLang="en-US" sz="1350" i="1" dirty="0">
                <a:latin typeface="Calibri" pitchFamily="34" charset="0"/>
              </a:rPr>
              <a:t>Rush</a:t>
            </a:r>
            <a:r>
              <a:rPr lang="en-US" altLang="en-US" sz="1350" dirty="0">
                <a:latin typeface="Calibri" pitchFamily="34" charset="0"/>
              </a:rPr>
              <a:t>	 </a:t>
            </a:r>
            <a:r>
              <a:rPr lang="en-US" altLang="en-US" sz="1050" dirty="0">
                <a:latin typeface="Calibri" pitchFamily="34" charset="0"/>
              </a:rPr>
              <a:t>Lassen</a:t>
            </a:r>
            <a:r>
              <a:rPr lang="en-US" altLang="en-US" sz="1350" dirty="0">
                <a:latin typeface="Calibri" pitchFamily="34" charset="0"/>
              </a:rPr>
              <a:t>	 Aug     -         	272,000    	Lightning 	  	 0	         1	</a:t>
            </a:r>
          </a:p>
          <a:p>
            <a:pPr>
              <a:lnSpc>
                <a:spcPct val="150000"/>
              </a:lnSpc>
            </a:pPr>
            <a:r>
              <a:rPr lang="en-US" altLang="en-US" sz="1350" dirty="0">
                <a:latin typeface="Calibri" pitchFamily="34" charset="0"/>
              </a:rPr>
              <a:t>2013	</a:t>
            </a:r>
            <a:r>
              <a:rPr lang="en-US" altLang="en-US" sz="1350" i="1" dirty="0">
                <a:latin typeface="Calibri" pitchFamily="34" charset="0"/>
              </a:rPr>
              <a:t>Rim</a:t>
            </a:r>
            <a:r>
              <a:rPr lang="en-US" altLang="en-US" sz="1350" dirty="0">
                <a:latin typeface="Calibri" pitchFamily="34" charset="0"/>
              </a:rPr>
              <a:t>	</a:t>
            </a:r>
            <a:r>
              <a:rPr lang="en-US" altLang="en-US" sz="1050" dirty="0">
                <a:latin typeface="Calibri" pitchFamily="34" charset="0"/>
              </a:rPr>
              <a:t>Stanislaus</a:t>
            </a:r>
            <a:r>
              <a:rPr lang="en-US" altLang="en-US" sz="1350" dirty="0">
                <a:latin typeface="Calibri" pitchFamily="34" charset="0"/>
              </a:rPr>
              <a:t>	 Aug     -        	257,513    	Campfire 	  	 0	     112	</a:t>
            </a:r>
          </a:p>
          <a:p>
            <a:pPr>
              <a:lnSpc>
                <a:spcPct val="150000"/>
              </a:lnSpc>
            </a:pPr>
            <a:r>
              <a:rPr lang="en-US" altLang="en-US" sz="1350" dirty="0">
                <a:latin typeface="Calibri" pitchFamily="34" charset="0"/>
              </a:rPr>
              <a:t>2015	</a:t>
            </a:r>
            <a:r>
              <a:rPr lang="en-US" altLang="en-US" sz="1350" i="1" dirty="0">
                <a:latin typeface="Calibri" pitchFamily="34" charset="0"/>
              </a:rPr>
              <a:t>Rough	</a:t>
            </a:r>
            <a:r>
              <a:rPr lang="en-US" altLang="en-US" sz="1050" dirty="0">
                <a:latin typeface="Calibri" pitchFamily="34" charset="0"/>
              </a:rPr>
              <a:t>Fresno</a:t>
            </a:r>
            <a:r>
              <a:rPr lang="en-US" altLang="en-US" sz="1350" dirty="0">
                <a:latin typeface="Calibri" pitchFamily="34" charset="0"/>
              </a:rPr>
              <a:t>	 July     -        	151,623    	Lightning 	  	 0	         4</a:t>
            </a:r>
          </a:p>
          <a:p>
            <a:pPr>
              <a:lnSpc>
                <a:spcPct val="150000"/>
              </a:lnSpc>
            </a:pPr>
            <a:r>
              <a:rPr lang="en-US" altLang="en-US" sz="1350" b="1" i="1" dirty="0">
                <a:latin typeface="Calibri" pitchFamily="34" charset="0"/>
              </a:rPr>
              <a:t>Wind-Dominated Fires:</a:t>
            </a:r>
          </a:p>
          <a:p>
            <a:pPr>
              <a:lnSpc>
                <a:spcPct val="150000"/>
              </a:lnSpc>
            </a:pPr>
            <a:r>
              <a:rPr lang="en-US" altLang="en-US" sz="1350" dirty="0">
                <a:latin typeface="Calibri" pitchFamily="34" charset="0"/>
              </a:rPr>
              <a:t>1889	</a:t>
            </a:r>
            <a:r>
              <a:rPr lang="en-US" altLang="en-US" sz="1350" i="1" dirty="0">
                <a:latin typeface="Calibri" pitchFamily="34" charset="0"/>
              </a:rPr>
              <a:t>Santiago    </a:t>
            </a:r>
            <a:r>
              <a:rPr lang="en-US" altLang="en-US" sz="1050" dirty="0">
                <a:latin typeface="Calibri" pitchFamily="34" charset="0"/>
              </a:rPr>
              <a:t>Orange	 </a:t>
            </a:r>
            <a:r>
              <a:rPr lang="en-US" altLang="en-US" sz="1350" dirty="0">
                <a:solidFill>
                  <a:srgbClr val="FF0000"/>
                </a:solidFill>
                <a:latin typeface="Calibri" pitchFamily="34" charset="0"/>
              </a:rPr>
              <a:t>Sept   (3)     	</a:t>
            </a:r>
            <a:r>
              <a:rPr lang="en-US" altLang="en-US" sz="1350" dirty="0">
                <a:latin typeface="Calibri" pitchFamily="34" charset="0"/>
              </a:rPr>
              <a:t>308,900    	Campfire 	  	  0	         0	</a:t>
            </a:r>
          </a:p>
          <a:p>
            <a:pPr marL="257175" indent="-257175">
              <a:lnSpc>
                <a:spcPct val="150000"/>
              </a:lnSpc>
              <a:buAutoNum type="arabicPlain" startAt="1970"/>
            </a:pPr>
            <a:r>
              <a:rPr lang="en-US" altLang="en-US" sz="1350" dirty="0">
                <a:latin typeface="Calibri" pitchFamily="34" charset="0"/>
              </a:rPr>
              <a:t>        	</a:t>
            </a:r>
            <a:r>
              <a:rPr lang="en-US" altLang="en-US" sz="1350" i="1" dirty="0">
                <a:latin typeface="Calibri" pitchFamily="34" charset="0"/>
              </a:rPr>
              <a:t>Laguna	  </a:t>
            </a:r>
            <a:r>
              <a:rPr lang="en-US" altLang="en-US" sz="1050" dirty="0">
                <a:latin typeface="Calibri" pitchFamily="34" charset="0"/>
              </a:rPr>
              <a:t>San</a:t>
            </a:r>
            <a:r>
              <a:rPr lang="en-US" altLang="en-US" sz="1050" i="1" dirty="0">
                <a:latin typeface="Calibri" pitchFamily="34" charset="0"/>
              </a:rPr>
              <a:t> </a:t>
            </a:r>
            <a:r>
              <a:rPr lang="en-US" altLang="en-US" sz="1050" dirty="0">
                <a:latin typeface="Calibri" pitchFamily="34" charset="0"/>
              </a:rPr>
              <a:t>Diego</a:t>
            </a:r>
            <a:r>
              <a:rPr lang="en-US" altLang="en-US" sz="1350" dirty="0">
                <a:latin typeface="Calibri" pitchFamily="34" charset="0"/>
              </a:rPr>
              <a:t>	 </a:t>
            </a:r>
            <a:r>
              <a:rPr lang="en-US" altLang="en-US" sz="1350" dirty="0">
                <a:solidFill>
                  <a:srgbClr val="FF0000"/>
                </a:solidFill>
                <a:latin typeface="Calibri" pitchFamily="34" charset="0"/>
              </a:rPr>
              <a:t>Sept   (3)     	</a:t>
            </a:r>
            <a:r>
              <a:rPr lang="en-US" altLang="en-US" sz="1350" dirty="0">
                <a:latin typeface="Calibri" pitchFamily="34" charset="0"/>
              </a:rPr>
              <a:t>174,200    	Powerline </a:t>
            </a:r>
            <a:r>
              <a:rPr lang="en-US" altLang="en-US" sz="1350" dirty="0" smtClean="0">
                <a:latin typeface="Calibri" pitchFamily="34" charset="0"/>
              </a:rPr>
              <a:t>	</a:t>
            </a:r>
            <a:r>
              <a:rPr lang="en-US" altLang="en-US" sz="1350" dirty="0">
                <a:latin typeface="Calibri" pitchFamily="34" charset="0"/>
              </a:rPr>
              <a:t>	  5	     382	</a:t>
            </a:r>
          </a:p>
          <a:p>
            <a:pPr>
              <a:lnSpc>
                <a:spcPct val="150000"/>
              </a:lnSpc>
            </a:pPr>
            <a:r>
              <a:rPr lang="en-US" altLang="en-US" sz="1350" dirty="0">
                <a:latin typeface="Calibri" pitchFamily="34" charset="0"/>
              </a:rPr>
              <a:t>2003	</a:t>
            </a:r>
            <a:r>
              <a:rPr lang="en-US" altLang="en-US" sz="1350" i="1" dirty="0">
                <a:latin typeface="Calibri" pitchFamily="34" charset="0"/>
              </a:rPr>
              <a:t>Cedar</a:t>
            </a:r>
            <a:r>
              <a:rPr lang="en-US" altLang="en-US" sz="1350" dirty="0">
                <a:latin typeface="Calibri" pitchFamily="34" charset="0"/>
              </a:rPr>
              <a:t>	  </a:t>
            </a:r>
            <a:r>
              <a:rPr lang="en-US" altLang="en-US" sz="1050" dirty="0">
                <a:latin typeface="Calibri" pitchFamily="34" charset="0"/>
              </a:rPr>
              <a:t>San Diego</a:t>
            </a:r>
            <a:r>
              <a:rPr lang="en-US" altLang="en-US" sz="1350" dirty="0">
                <a:latin typeface="Calibri" pitchFamily="34" charset="0"/>
              </a:rPr>
              <a:t>	 </a:t>
            </a:r>
            <a:r>
              <a:rPr lang="en-US" altLang="en-US" sz="1350" dirty="0">
                <a:solidFill>
                  <a:srgbClr val="FF0000"/>
                </a:solidFill>
                <a:latin typeface="Calibri" pitchFamily="34" charset="0"/>
              </a:rPr>
              <a:t>Oct    (3)      	</a:t>
            </a:r>
            <a:r>
              <a:rPr lang="en-US" altLang="en-US" sz="1350" dirty="0">
                <a:latin typeface="Calibri" pitchFamily="34" charset="0"/>
              </a:rPr>
              <a:t>270,575    	Flares 	</a:t>
            </a:r>
            <a:r>
              <a:rPr lang="en-US" altLang="en-US" sz="1350" dirty="0" smtClean="0">
                <a:latin typeface="Calibri" pitchFamily="34" charset="0"/>
              </a:rPr>
              <a:t>	15</a:t>
            </a:r>
            <a:r>
              <a:rPr lang="en-US" altLang="en-US" sz="1350" dirty="0">
                <a:latin typeface="Calibri" pitchFamily="34" charset="0"/>
              </a:rPr>
              <a:t>	  2,820	</a:t>
            </a:r>
          </a:p>
          <a:p>
            <a:pPr>
              <a:lnSpc>
                <a:spcPct val="150000"/>
              </a:lnSpc>
            </a:pPr>
            <a:r>
              <a:rPr lang="en-US" altLang="en-US" sz="1350" i="1" dirty="0">
                <a:latin typeface="Calibri" pitchFamily="34" charset="0"/>
              </a:rPr>
              <a:t>2007	Witch</a:t>
            </a:r>
            <a:r>
              <a:rPr lang="en-US" altLang="en-US" sz="1350" dirty="0">
                <a:latin typeface="Calibri" pitchFamily="34" charset="0"/>
              </a:rPr>
              <a:t>	  </a:t>
            </a:r>
            <a:r>
              <a:rPr lang="en-US" altLang="en-US" sz="1050" dirty="0">
                <a:latin typeface="Calibri" pitchFamily="34" charset="0"/>
              </a:rPr>
              <a:t>San Diego</a:t>
            </a:r>
            <a:r>
              <a:rPr lang="en-US" altLang="en-US" sz="1350" dirty="0">
                <a:latin typeface="Calibri" pitchFamily="34" charset="0"/>
              </a:rPr>
              <a:t>	 </a:t>
            </a:r>
            <a:r>
              <a:rPr lang="en-US" altLang="en-US" sz="1350" dirty="0">
                <a:solidFill>
                  <a:srgbClr val="FF0000"/>
                </a:solidFill>
                <a:latin typeface="Calibri" pitchFamily="34" charset="0"/>
              </a:rPr>
              <a:t>Oct    (2)       	</a:t>
            </a:r>
            <a:r>
              <a:rPr lang="en-US" altLang="en-US" sz="1350" dirty="0">
                <a:latin typeface="Calibri" pitchFamily="34" charset="0"/>
              </a:rPr>
              <a:t>198,175   	 </a:t>
            </a:r>
            <a:r>
              <a:rPr lang="en-US" altLang="en-US" sz="1350" dirty="0" smtClean="0">
                <a:latin typeface="Calibri" pitchFamily="34" charset="0"/>
              </a:rPr>
              <a:t>Powerline </a:t>
            </a:r>
            <a:r>
              <a:rPr lang="en-US" altLang="en-US" sz="1350" dirty="0">
                <a:latin typeface="Calibri" pitchFamily="34" charset="0"/>
              </a:rPr>
              <a:t>	</a:t>
            </a:r>
            <a:r>
              <a:rPr lang="en-US" altLang="en-US" sz="1350" dirty="0" smtClean="0">
                <a:latin typeface="Calibri" pitchFamily="34" charset="0"/>
              </a:rPr>
              <a:t>	  </a:t>
            </a:r>
            <a:r>
              <a:rPr lang="en-US" altLang="en-US" sz="1350" dirty="0">
                <a:latin typeface="Calibri" pitchFamily="34" charset="0"/>
              </a:rPr>
              <a:t>2	  1,265	</a:t>
            </a:r>
          </a:p>
          <a:p>
            <a:pPr marL="257175" indent="-257175">
              <a:lnSpc>
                <a:spcPct val="150000"/>
              </a:lnSpc>
              <a:buAutoNum type="arabicPlain" startAt="2017"/>
            </a:pPr>
            <a:r>
              <a:rPr lang="en-US" altLang="en-US" sz="1350" dirty="0">
                <a:latin typeface="Calibri" pitchFamily="34" charset="0"/>
              </a:rPr>
              <a:t>        	</a:t>
            </a:r>
            <a:r>
              <a:rPr lang="en-US" altLang="en-US" sz="1350" i="1" dirty="0">
                <a:latin typeface="Calibri" pitchFamily="34" charset="0"/>
              </a:rPr>
              <a:t>Tubbs</a:t>
            </a:r>
            <a:r>
              <a:rPr lang="en-US" altLang="en-US" sz="1350" dirty="0">
                <a:latin typeface="Calibri" pitchFamily="34" charset="0"/>
              </a:rPr>
              <a:t>	  </a:t>
            </a:r>
            <a:r>
              <a:rPr lang="en-US" altLang="en-US" sz="1050" dirty="0">
                <a:latin typeface="Calibri" pitchFamily="34" charset="0"/>
              </a:rPr>
              <a:t>Sonoma</a:t>
            </a:r>
            <a:r>
              <a:rPr lang="en-US" altLang="en-US" sz="1350" dirty="0">
                <a:latin typeface="Calibri" pitchFamily="34" charset="0"/>
              </a:rPr>
              <a:t>	 </a:t>
            </a:r>
            <a:r>
              <a:rPr lang="en-US" altLang="en-US" sz="1350" dirty="0">
                <a:solidFill>
                  <a:srgbClr val="FF0000"/>
                </a:solidFill>
                <a:latin typeface="Calibri" pitchFamily="34" charset="0"/>
              </a:rPr>
              <a:t>Oct    (2)  </a:t>
            </a:r>
            <a:r>
              <a:rPr lang="en-US" altLang="en-US" sz="1350" dirty="0">
                <a:latin typeface="Calibri" pitchFamily="34" charset="0"/>
              </a:rPr>
              <a:t>       </a:t>
            </a:r>
            <a:r>
              <a:rPr lang="en-US" altLang="en-US" sz="1350" dirty="0" smtClean="0">
                <a:latin typeface="Calibri" pitchFamily="34" charset="0"/>
              </a:rPr>
              <a:t>36,800    </a:t>
            </a:r>
            <a:r>
              <a:rPr lang="en-US" altLang="en-US" sz="1350" dirty="0">
                <a:latin typeface="Calibri" pitchFamily="34" charset="0"/>
              </a:rPr>
              <a:t>	 </a:t>
            </a:r>
            <a:r>
              <a:rPr lang="en-US" altLang="en-US" sz="1350" dirty="0" smtClean="0">
                <a:latin typeface="Calibri" pitchFamily="34" charset="0"/>
              </a:rPr>
              <a:t>Powerline </a:t>
            </a:r>
            <a:r>
              <a:rPr lang="en-US" altLang="en-US" sz="1350" dirty="0">
                <a:latin typeface="Calibri" pitchFamily="34" charset="0"/>
              </a:rPr>
              <a:t>	</a:t>
            </a:r>
            <a:r>
              <a:rPr lang="en-US" altLang="en-US" sz="1350" dirty="0" smtClean="0">
                <a:latin typeface="Calibri" pitchFamily="34" charset="0"/>
              </a:rPr>
              <a:t>	22</a:t>
            </a:r>
            <a:r>
              <a:rPr lang="en-US" altLang="en-US" sz="1350" dirty="0">
                <a:latin typeface="Calibri" pitchFamily="34" charset="0"/>
              </a:rPr>
              <a:t>	  5,643	</a:t>
            </a:r>
          </a:p>
          <a:p>
            <a:pPr>
              <a:lnSpc>
                <a:spcPct val="150000"/>
              </a:lnSpc>
            </a:pPr>
            <a:r>
              <a:rPr lang="en-US" altLang="en-US" sz="1350" dirty="0" smtClean="0">
                <a:latin typeface="Calibri" pitchFamily="34" charset="0"/>
              </a:rPr>
              <a:t>2017       	Thomas</a:t>
            </a:r>
            <a:r>
              <a:rPr lang="en-US" altLang="en-US" sz="1350" dirty="0">
                <a:latin typeface="Calibri" pitchFamily="34" charset="0"/>
              </a:rPr>
              <a:t>	  </a:t>
            </a:r>
            <a:r>
              <a:rPr lang="en-US" altLang="en-US" sz="1050" dirty="0">
                <a:latin typeface="Calibri" pitchFamily="34" charset="0"/>
              </a:rPr>
              <a:t>Ventura</a:t>
            </a:r>
            <a:r>
              <a:rPr lang="en-US" altLang="en-US" sz="1350" dirty="0">
                <a:latin typeface="Calibri" pitchFamily="34" charset="0"/>
              </a:rPr>
              <a:t>	 </a:t>
            </a:r>
            <a:r>
              <a:rPr lang="en-US" altLang="en-US" sz="1350" dirty="0">
                <a:solidFill>
                  <a:srgbClr val="FF0000"/>
                </a:solidFill>
                <a:latin typeface="Calibri" pitchFamily="34" charset="0"/>
              </a:rPr>
              <a:t>Dec (10)</a:t>
            </a:r>
            <a:r>
              <a:rPr lang="en-US" altLang="en-US" sz="1350" dirty="0">
                <a:latin typeface="Calibri" pitchFamily="34" charset="0"/>
              </a:rPr>
              <a:t>	</a:t>
            </a:r>
            <a:r>
              <a:rPr lang="en-US" altLang="en-US" sz="1350" dirty="0" smtClean="0">
                <a:latin typeface="Calibri" pitchFamily="34" charset="0"/>
              </a:rPr>
              <a:t>281,890   </a:t>
            </a:r>
            <a:r>
              <a:rPr lang="en-US" altLang="en-US" sz="1350" dirty="0">
                <a:latin typeface="Calibri" pitchFamily="34" charset="0"/>
              </a:rPr>
              <a:t>	  </a:t>
            </a:r>
            <a:r>
              <a:rPr lang="en-US" altLang="en-US" sz="1350" dirty="0" smtClean="0">
                <a:latin typeface="Calibri" pitchFamily="34" charset="0"/>
              </a:rPr>
              <a:t>Powerline </a:t>
            </a:r>
            <a:r>
              <a:rPr lang="en-US" altLang="en-US" sz="1350" dirty="0">
                <a:latin typeface="Calibri" pitchFamily="34" charset="0"/>
              </a:rPr>
              <a:t>	</a:t>
            </a:r>
            <a:r>
              <a:rPr lang="en-US" altLang="en-US" sz="1350" dirty="0" smtClean="0">
                <a:latin typeface="Calibri" pitchFamily="34" charset="0"/>
              </a:rPr>
              <a:t>	  </a:t>
            </a:r>
            <a:r>
              <a:rPr lang="en-US" altLang="en-US" sz="1350" dirty="0">
                <a:latin typeface="Calibri" pitchFamily="34" charset="0"/>
              </a:rPr>
              <a:t>2	  1,063 	</a:t>
            </a:r>
          </a:p>
          <a:p>
            <a:pPr>
              <a:lnSpc>
                <a:spcPct val="150000"/>
              </a:lnSpc>
            </a:pPr>
            <a:r>
              <a:rPr lang="en-US" altLang="en-US" sz="1350" dirty="0">
                <a:latin typeface="Calibri" pitchFamily="34" charset="0"/>
              </a:rPr>
              <a:t>2018 	Camp	  </a:t>
            </a:r>
            <a:r>
              <a:rPr lang="en-US" altLang="en-US" sz="1050" dirty="0">
                <a:latin typeface="Calibri" pitchFamily="34" charset="0"/>
              </a:rPr>
              <a:t>Butte</a:t>
            </a:r>
            <a:r>
              <a:rPr lang="en-US" altLang="en-US" sz="1350" dirty="0">
                <a:latin typeface="Calibri" pitchFamily="34" charset="0"/>
              </a:rPr>
              <a:t>	 </a:t>
            </a:r>
            <a:r>
              <a:rPr lang="en-US" altLang="en-US" sz="1350" dirty="0">
                <a:solidFill>
                  <a:srgbClr val="FF0000"/>
                </a:solidFill>
                <a:latin typeface="Calibri" pitchFamily="34" charset="0"/>
              </a:rPr>
              <a:t>Nov   (2)</a:t>
            </a:r>
            <a:r>
              <a:rPr lang="en-US" altLang="en-US" sz="1350" dirty="0">
                <a:latin typeface="Calibri" pitchFamily="34" charset="0"/>
              </a:rPr>
              <a:t>	</a:t>
            </a:r>
            <a:r>
              <a:rPr lang="en-US" altLang="en-US" sz="1350" dirty="0" smtClean="0">
                <a:latin typeface="Calibri" pitchFamily="34" charset="0"/>
              </a:rPr>
              <a:t>153,336    </a:t>
            </a:r>
            <a:r>
              <a:rPr lang="en-US" altLang="en-US" sz="1350" dirty="0">
                <a:latin typeface="Calibri" pitchFamily="34" charset="0"/>
              </a:rPr>
              <a:t>	Powerline</a:t>
            </a:r>
            <a:r>
              <a:rPr lang="en-US" altLang="en-US" sz="1050" dirty="0">
                <a:latin typeface="Calibri" pitchFamily="34" charset="0"/>
              </a:rPr>
              <a:t> </a:t>
            </a:r>
            <a:r>
              <a:rPr lang="en-US" altLang="en-US" sz="1350" dirty="0">
                <a:latin typeface="Calibri" pitchFamily="34" charset="0"/>
              </a:rPr>
              <a:t>	</a:t>
            </a:r>
            <a:r>
              <a:rPr lang="en-US" altLang="en-US" sz="1350" dirty="0" smtClean="0">
                <a:latin typeface="Calibri" pitchFamily="34" charset="0"/>
              </a:rPr>
              <a:t>	88</a:t>
            </a:r>
            <a:r>
              <a:rPr lang="en-US" altLang="en-US" sz="1350" dirty="0">
                <a:latin typeface="Calibri" pitchFamily="34" charset="0"/>
              </a:rPr>
              <a:t>	18,804	</a:t>
            </a:r>
            <a:r>
              <a:rPr lang="en-US" altLang="en-US" sz="1013" dirty="0">
                <a:latin typeface="Calibri" pitchFamily="34" charset="0"/>
              </a:rPr>
              <a:t>		</a:t>
            </a:r>
            <a:endParaRPr lang="en-US" sz="1013" dirty="0"/>
          </a:p>
        </p:txBody>
      </p:sp>
      <p:sp>
        <p:nvSpPr>
          <p:cNvPr id="2" name="TextBox 1">
            <a:extLst>
              <a:ext uri="{FF2B5EF4-FFF2-40B4-BE49-F238E27FC236}">
                <a16:creationId xmlns:a16="http://schemas.microsoft.com/office/drawing/2014/main" xmlns="" id="{A88EFABE-1287-4BE0-9A18-1FDB15C98B17}"/>
              </a:ext>
            </a:extLst>
          </p:cNvPr>
          <p:cNvSpPr txBox="1"/>
          <p:nvPr/>
        </p:nvSpPr>
        <p:spPr>
          <a:xfrm>
            <a:off x="1447800" y="685800"/>
            <a:ext cx="6317179" cy="400110"/>
          </a:xfrm>
          <a:prstGeom prst="rect">
            <a:avLst/>
          </a:prstGeom>
          <a:noFill/>
        </p:spPr>
        <p:txBody>
          <a:bodyPr wrap="none" rtlCol="0">
            <a:spAutoFit/>
          </a:bodyPr>
          <a:lstStyle/>
          <a:p>
            <a:r>
              <a:rPr lang="en-US" sz="2000" b="1" i="1" dirty="0"/>
              <a:t>Fuel vs Wind Fires:  Differ in month, cause and destruction</a:t>
            </a:r>
          </a:p>
        </p:txBody>
      </p:sp>
      <p:graphicFrame>
        <p:nvGraphicFramePr>
          <p:cNvPr id="5" name="Object 4">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793004975"/>
              </p:ext>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04488" name="CorelDRAW" r:id="rId3" imgW="2031840" imgH="801360" progId="">
                  <p:embed/>
                </p:oleObj>
              </mc:Choice>
              <mc:Fallback>
                <p:oleObj name="CorelDRAW" r:id="rId3" imgW="2031840" imgH="80136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74592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787BBFB-BDC6-4483-A632-8CA83168A4AF}"/>
              </a:ext>
            </a:extLst>
          </p:cNvPr>
          <p:cNvPicPr>
            <a:picLocks noChangeAspect="1"/>
          </p:cNvPicPr>
          <p:nvPr/>
        </p:nvPicPr>
        <p:blipFill>
          <a:blip r:embed="rId3"/>
          <a:stretch>
            <a:fillRect/>
          </a:stretch>
        </p:blipFill>
        <p:spPr>
          <a:xfrm>
            <a:off x="1370898" y="914401"/>
            <a:ext cx="7197083" cy="3912107"/>
          </a:xfrm>
          <a:prstGeom prst="rect">
            <a:avLst/>
          </a:prstGeom>
        </p:spPr>
      </p:pic>
      <p:sp>
        <p:nvSpPr>
          <p:cNvPr id="3" name="Rectangle 2">
            <a:extLst>
              <a:ext uri="{FF2B5EF4-FFF2-40B4-BE49-F238E27FC236}">
                <a16:creationId xmlns:a16="http://schemas.microsoft.com/office/drawing/2014/main" xmlns="" id="{F23953E8-D861-408E-8BBD-DD22880043BF}"/>
              </a:ext>
            </a:extLst>
          </p:cNvPr>
          <p:cNvSpPr/>
          <p:nvPr/>
        </p:nvSpPr>
        <p:spPr>
          <a:xfrm>
            <a:off x="888228" y="1553065"/>
            <a:ext cx="7465286" cy="336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xmlns="" id="{7D7B5E58-C21E-4BAD-9242-2C38B7C9B416}"/>
              </a:ext>
            </a:extLst>
          </p:cNvPr>
          <p:cNvSpPr/>
          <p:nvPr/>
        </p:nvSpPr>
        <p:spPr>
          <a:xfrm>
            <a:off x="997988" y="428159"/>
            <a:ext cx="7465286" cy="1158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Rectangle 5">
            <a:extLst>
              <a:ext uri="{FF2B5EF4-FFF2-40B4-BE49-F238E27FC236}">
                <a16:creationId xmlns:a16="http://schemas.microsoft.com/office/drawing/2014/main" xmlns="" id="{10483F2F-4508-491B-A746-FC145559F0B1}"/>
              </a:ext>
            </a:extLst>
          </p:cNvPr>
          <p:cNvSpPr/>
          <p:nvPr/>
        </p:nvSpPr>
        <p:spPr>
          <a:xfrm>
            <a:off x="955527" y="1673242"/>
            <a:ext cx="394175" cy="3470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xmlns="" id="{C6162332-AAF7-43AB-8849-D9FB201E0A52}"/>
              </a:ext>
            </a:extLst>
          </p:cNvPr>
          <p:cNvSpPr/>
          <p:nvPr/>
        </p:nvSpPr>
        <p:spPr>
          <a:xfrm>
            <a:off x="1075702" y="4999692"/>
            <a:ext cx="7387572" cy="538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a:t>
            </a:r>
            <a:r>
              <a:rPr lang="en-US" sz="900" dirty="0" err="1"/>
              <a:t>Jacco</a:t>
            </a:r>
            <a:r>
              <a:rPr lang="en-US" sz="900" dirty="0"/>
              <a:t>		(((</a:t>
            </a:r>
            <a:r>
              <a:rPr lang="en-US" sz="900" dirty="0">
                <a:solidFill>
                  <a:schemeClr val="tx1"/>
                </a:solidFill>
              </a:rPr>
              <a:t>				(Jacobsen &amp; Pratt 2018)</a:t>
            </a:r>
            <a:endParaRPr lang="en-US" sz="900" dirty="0"/>
          </a:p>
        </p:txBody>
      </p:sp>
      <p:sp>
        <p:nvSpPr>
          <p:cNvPr id="4" name="Rectangle 3"/>
          <p:cNvSpPr/>
          <p:nvPr/>
        </p:nvSpPr>
        <p:spPr>
          <a:xfrm>
            <a:off x="888228" y="4553902"/>
            <a:ext cx="7970022"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xmlns="" id="{7873E051-8FD0-477C-9581-27171A3B251E}"/>
              </a:ext>
            </a:extLst>
          </p:cNvPr>
          <p:cNvSpPr txBox="1"/>
          <p:nvPr/>
        </p:nvSpPr>
        <p:spPr>
          <a:xfrm>
            <a:off x="6892045" y="4995317"/>
            <a:ext cx="1492716" cy="253916"/>
          </a:xfrm>
          <a:prstGeom prst="rect">
            <a:avLst/>
          </a:prstGeom>
          <a:noFill/>
        </p:spPr>
        <p:txBody>
          <a:bodyPr wrap="none" rtlCol="0">
            <a:spAutoFit/>
          </a:bodyPr>
          <a:lstStyle/>
          <a:p>
            <a:r>
              <a:rPr lang="en-US" sz="1050" dirty="0"/>
              <a:t>(Jacobson &amp; Pratt 2018)</a:t>
            </a:r>
          </a:p>
        </p:txBody>
      </p:sp>
      <p:graphicFrame>
        <p:nvGraphicFramePr>
          <p:cNvPr id="9" name="Object 8">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793004975"/>
              </p:ext>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12679" name="CorelDRAW" r:id="rId4" imgW="2031840" imgH="801360" progId="">
                  <p:embed/>
                </p:oleObj>
              </mc:Choice>
              <mc:Fallback>
                <p:oleObj name="CorelDRAW" r:id="rId4" imgW="2031840" imgH="80136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793302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3" name="Object 1"/>
          <p:cNvGraphicFramePr>
            <a:graphicFrameLocks/>
          </p:cNvGraphicFramePr>
          <p:nvPr/>
        </p:nvGraphicFramePr>
        <p:xfrm>
          <a:off x="1543051" y="5314951"/>
          <a:ext cx="598885" cy="197644"/>
        </p:xfrm>
        <a:graphic>
          <a:graphicData uri="http://schemas.openxmlformats.org/presentationml/2006/ole">
            <mc:AlternateContent xmlns:mc="http://schemas.openxmlformats.org/markup-compatibility/2006">
              <mc:Choice xmlns:v="urn:schemas-microsoft-com:vml" Requires="v">
                <p:oleObj spid="_x0000_s413707" name="CorelDRAW" r:id="rId4" imgW="2033016" imgH="801624" progId="">
                  <p:embed/>
                </p:oleObj>
              </mc:Choice>
              <mc:Fallback>
                <p:oleObj name="CorelDRAW" r:id="rId4" imgW="2033016" imgH="80162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051" y="5314951"/>
                        <a:ext cx="598885" cy="1976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2" descr="C:\Users\JKeeley\Downloads\Jons back porch IIa.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794284"/>
            <a:ext cx="11963400" cy="7650956"/>
          </a:xfrm>
          <a:prstGeom prst="rect">
            <a:avLst/>
          </a:prstGeom>
          <a:noFill/>
          <a:ln>
            <a:noFill/>
          </a:ln>
        </p:spPr>
      </p:pic>
      <p:pic>
        <p:nvPicPr>
          <p:cNvPr id="4" name="Picture 3" descr="Bandelier-firesc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136" y="2689722"/>
            <a:ext cx="1828800" cy="29767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793004975"/>
              </p:ext>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13708" name="CorelDRAW" r:id="rId8" imgW="2031840" imgH="801360" progId="">
                  <p:embed/>
                </p:oleObj>
              </mc:Choice>
              <mc:Fallback>
                <p:oleObj name="CorelDRAW" r:id="rId8" imgW="2031840" imgH="80136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32847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3" name="TextBox 2"/>
          <p:cNvSpPr txBox="1">
            <a:spLocks noChangeArrowheads="1"/>
          </p:cNvSpPr>
          <p:nvPr/>
        </p:nvSpPr>
        <p:spPr bwMode="auto">
          <a:xfrm>
            <a:off x="1314450" y="5485211"/>
            <a:ext cx="1268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itchFamily="34" charset="0"/>
              </a:defRPr>
            </a:lvl1pPr>
            <a:lvl2pPr marL="742950" indent="-285750" eaLnBrk="0" hangingPunct="0">
              <a:defRPr sz="1200" b="1">
                <a:solidFill>
                  <a:schemeClr val="tx1"/>
                </a:solidFill>
                <a:latin typeface="Arial" pitchFamily="34" charset="0"/>
              </a:defRPr>
            </a:lvl2pPr>
            <a:lvl3pPr marL="1143000" indent="-228600" eaLnBrk="0" hangingPunct="0">
              <a:defRPr sz="1200" b="1">
                <a:solidFill>
                  <a:schemeClr val="tx1"/>
                </a:solidFill>
                <a:latin typeface="Arial" pitchFamily="34" charset="0"/>
              </a:defRPr>
            </a:lvl3pPr>
            <a:lvl4pPr marL="1600200" indent="-228600" eaLnBrk="0" hangingPunct="0">
              <a:defRPr sz="1200" b="1">
                <a:solidFill>
                  <a:schemeClr val="tx1"/>
                </a:solidFill>
                <a:latin typeface="Arial" pitchFamily="34" charset="0"/>
              </a:defRPr>
            </a:lvl4pPr>
            <a:lvl5pPr marL="2057400" indent="-228600" eaLnBrk="0" hangingPunct="0">
              <a:defRPr sz="1200" b="1">
                <a:solidFill>
                  <a:schemeClr val="tx1"/>
                </a:solidFill>
                <a:latin typeface="Arial" pitchFamily="34" charset="0"/>
              </a:defRPr>
            </a:lvl5pPr>
            <a:lvl6pPr marL="2514600" indent="-228600" eaLnBrk="0" fontAlgn="base" hangingPunct="0">
              <a:spcBef>
                <a:spcPct val="0"/>
              </a:spcBef>
              <a:spcAft>
                <a:spcPct val="0"/>
              </a:spcAft>
              <a:defRPr sz="1200" b="1">
                <a:solidFill>
                  <a:schemeClr val="tx1"/>
                </a:solidFill>
                <a:latin typeface="Arial" pitchFamily="34" charset="0"/>
              </a:defRPr>
            </a:lvl6pPr>
            <a:lvl7pPr marL="2971800" indent="-228600" eaLnBrk="0" fontAlgn="base" hangingPunct="0">
              <a:spcBef>
                <a:spcPct val="0"/>
              </a:spcBef>
              <a:spcAft>
                <a:spcPct val="0"/>
              </a:spcAft>
              <a:defRPr sz="1200" b="1">
                <a:solidFill>
                  <a:schemeClr val="tx1"/>
                </a:solidFill>
                <a:latin typeface="Arial" pitchFamily="34" charset="0"/>
              </a:defRPr>
            </a:lvl7pPr>
            <a:lvl8pPr marL="3429000" indent="-228600" eaLnBrk="0" fontAlgn="base" hangingPunct="0">
              <a:spcBef>
                <a:spcPct val="0"/>
              </a:spcBef>
              <a:spcAft>
                <a:spcPct val="0"/>
              </a:spcAft>
              <a:defRPr sz="1200" b="1">
                <a:solidFill>
                  <a:schemeClr val="tx1"/>
                </a:solidFill>
                <a:latin typeface="Arial" pitchFamily="34" charset="0"/>
              </a:defRPr>
            </a:lvl8pPr>
            <a:lvl9pPr marL="3886200" indent="-228600" eaLnBrk="0" fontAlgn="base" hangingPunct="0">
              <a:spcBef>
                <a:spcPct val="0"/>
              </a:spcBef>
              <a:spcAft>
                <a:spcPct val="0"/>
              </a:spcAft>
              <a:defRPr sz="1200" b="1">
                <a:solidFill>
                  <a:schemeClr val="tx1"/>
                </a:solidFill>
                <a:latin typeface="Arial" pitchFamily="34" charset="0"/>
              </a:defRPr>
            </a:lvl9pPr>
          </a:lstStyle>
          <a:p>
            <a:pPr eaLnBrk="1" hangingPunct="1"/>
            <a:r>
              <a:rPr lang="en-US" altLang="en-US" sz="900" b="0" dirty="0">
                <a:solidFill>
                  <a:schemeClr val="bg1"/>
                </a:solidFill>
              </a:rPr>
              <a:t>Photo: Chris Doolittle</a:t>
            </a:r>
          </a:p>
          <a:p>
            <a:pPr eaLnBrk="1" hangingPunct="1"/>
            <a:endParaRPr lang="en-US" altLang="en-US" sz="9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156" y="331612"/>
            <a:ext cx="10979943" cy="9005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1099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DB76540F-F0C1-4B3C-BFB5-1E0702E0A7DC}"/>
              </a:ext>
            </a:extLst>
          </p:cNvPr>
          <p:cNvGrpSpPr/>
          <p:nvPr/>
        </p:nvGrpSpPr>
        <p:grpSpPr>
          <a:xfrm>
            <a:off x="3239164" y="885052"/>
            <a:ext cx="6587786" cy="3326625"/>
            <a:chOff x="1354583" y="2191680"/>
            <a:chExt cx="8783715" cy="4435500"/>
          </a:xfrm>
        </p:grpSpPr>
        <p:pic>
          <p:nvPicPr>
            <p:cNvPr id="18" name="Picture 17">
              <a:extLst>
                <a:ext uri="{FF2B5EF4-FFF2-40B4-BE49-F238E27FC236}">
                  <a16:creationId xmlns:a16="http://schemas.microsoft.com/office/drawing/2014/main" xmlns="" id="{BFEDD7E9-8491-401E-8733-E34754D5A7B7}"/>
                </a:ext>
              </a:extLst>
            </p:cNvPr>
            <p:cNvPicPr/>
            <p:nvPr/>
          </p:nvPicPr>
          <p:blipFill>
            <a:blip r:embed="rId4"/>
            <a:stretch>
              <a:fillRect/>
            </a:stretch>
          </p:blipFill>
          <p:spPr>
            <a:xfrm>
              <a:off x="4456591" y="4154750"/>
              <a:ext cx="4654376" cy="2472430"/>
            </a:xfrm>
            <a:prstGeom prst="rect">
              <a:avLst/>
            </a:prstGeom>
          </p:spPr>
        </p:pic>
        <p:sp>
          <p:nvSpPr>
            <p:cNvPr id="19" name="Rectangle 18">
              <a:extLst>
                <a:ext uri="{FF2B5EF4-FFF2-40B4-BE49-F238E27FC236}">
                  <a16:creationId xmlns:a16="http://schemas.microsoft.com/office/drawing/2014/main" xmlns="" id="{F628BAA1-39F8-4C97-B64B-15C3AD5FA69A}"/>
                </a:ext>
              </a:extLst>
            </p:cNvPr>
            <p:cNvSpPr/>
            <p:nvPr/>
          </p:nvSpPr>
          <p:spPr>
            <a:xfrm>
              <a:off x="1354583" y="2191680"/>
              <a:ext cx="8783715"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28" name="Text Box 7"/>
          <p:cNvSpPr txBox="1">
            <a:spLocks noChangeArrowheads="1"/>
          </p:cNvSpPr>
          <p:nvPr/>
        </p:nvSpPr>
        <p:spPr bwMode="auto">
          <a:xfrm>
            <a:off x="2214563" y="5584033"/>
            <a:ext cx="1222115" cy="2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dirty="0">
                <a:solidFill>
                  <a:schemeClr val="bg1"/>
                </a:solidFill>
              </a:rPr>
              <a:t>Photo: Chris Doolittle</a:t>
            </a:r>
          </a:p>
        </p:txBody>
      </p:sp>
      <p:pic>
        <p:nvPicPr>
          <p:cNvPr id="7" name="Picture 2" descr="DSCF00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5615" y="1771650"/>
            <a:ext cx="1149662" cy="10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APictures\ACalifornia_Other\Sierra Nevada\Central Sierra Nevada\DSCF0057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8217" y="4611143"/>
            <a:ext cx="1149662" cy="102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084" y="2882421"/>
            <a:ext cx="1528126" cy="182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p:nvPr/>
        </p:nvPicPr>
        <p:blipFill>
          <a:blip r:embed="rId8">
            <a:extLst>
              <a:ext uri="{28A0092B-C50C-407E-A947-70E740481C1C}">
                <a14:useLocalDpi xmlns:a14="http://schemas.microsoft.com/office/drawing/2010/main" val="0"/>
              </a:ext>
            </a:extLst>
          </a:blip>
          <a:srcRect/>
          <a:stretch>
            <a:fillRect/>
          </a:stretch>
        </p:blipFill>
        <p:spPr bwMode="auto">
          <a:xfrm>
            <a:off x="2457879" y="1438118"/>
            <a:ext cx="2139146" cy="2171700"/>
          </a:xfrm>
          <a:prstGeom prst="rect">
            <a:avLst/>
          </a:prstGeom>
          <a:noFill/>
          <a:ln>
            <a:noFill/>
          </a:ln>
        </p:spPr>
      </p:pic>
      <p:pic>
        <p:nvPicPr>
          <p:cNvPr id="1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2754" y="3560563"/>
            <a:ext cx="2105406" cy="2224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26021" y="1550134"/>
            <a:ext cx="3877985" cy="3577903"/>
          </a:xfrm>
          <a:prstGeom prst="rect">
            <a:avLst/>
          </a:prstGeom>
          <a:noFill/>
        </p:spPr>
        <p:txBody>
          <a:bodyPr wrap="none" rtlCol="0">
            <a:spAutoFit/>
          </a:bodyPr>
          <a:lstStyle/>
          <a:p>
            <a:r>
              <a:rPr lang="en-US" sz="1350" b="1" dirty="0"/>
              <a:t>Consider all seasonal temperatures/ precipitation </a:t>
            </a:r>
            <a:endParaRPr lang="es-MX" sz="1350" b="1" dirty="0"/>
          </a:p>
          <a:p>
            <a:endParaRPr lang="es-MX" sz="1050" dirty="0"/>
          </a:p>
          <a:p>
            <a:r>
              <a:rPr lang="es-MX" sz="1050" b="1" dirty="0"/>
              <a:t>Sierra Nevada (USFS)        r2</a:t>
            </a:r>
          </a:p>
          <a:p>
            <a:r>
              <a:rPr lang="es-MX" sz="1050" dirty="0"/>
              <a:t>     1910 - 2013	0.39   </a:t>
            </a:r>
            <a:r>
              <a:rPr lang="es-MX" sz="1050" dirty="0" err="1"/>
              <a:t>Temp</a:t>
            </a:r>
            <a:r>
              <a:rPr lang="es-MX" sz="1050" dirty="0"/>
              <a:t> </a:t>
            </a:r>
            <a:r>
              <a:rPr lang="es-MX" sz="1050" dirty="0" err="1"/>
              <a:t>spr+Temp</a:t>
            </a:r>
            <a:r>
              <a:rPr lang="es-MX" sz="1050" dirty="0"/>
              <a:t> sum-</a:t>
            </a:r>
            <a:r>
              <a:rPr lang="es-MX" sz="1050" dirty="0" err="1"/>
              <a:t>Ppt</a:t>
            </a:r>
            <a:r>
              <a:rPr lang="es-MX" sz="1050" dirty="0"/>
              <a:t> </a:t>
            </a:r>
            <a:r>
              <a:rPr lang="es-MX" sz="1050" dirty="0" err="1"/>
              <a:t>spr</a:t>
            </a:r>
            <a:r>
              <a:rPr lang="es-MX" sz="1050" dirty="0"/>
              <a:t> 	</a:t>
            </a:r>
          </a:p>
          <a:p>
            <a:endParaRPr lang="es-MX" sz="1050" dirty="0"/>
          </a:p>
          <a:p>
            <a:r>
              <a:rPr lang="es-MX" sz="1050" dirty="0"/>
              <a:t>     1910 – 1959	0.42   - </a:t>
            </a:r>
            <a:r>
              <a:rPr lang="es-MX" sz="1050" dirty="0" err="1"/>
              <a:t>Ppt</a:t>
            </a:r>
            <a:r>
              <a:rPr lang="es-MX" sz="1050" dirty="0"/>
              <a:t> </a:t>
            </a:r>
            <a:r>
              <a:rPr lang="es-MX" sz="1050" dirty="0" err="1"/>
              <a:t>spr</a:t>
            </a:r>
            <a:r>
              <a:rPr lang="es-MX" sz="1050" dirty="0"/>
              <a:t> - </a:t>
            </a:r>
            <a:r>
              <a:rPr lang="es-MX" sz="1050" dirty="0" err="1"/>
              <a:t>Ppt</a:t>
            </a:r>
            <a:r>
              <a:rPr lang="es-MX" sz="1050" dirty="0"/>
              <a:t> </a:t>
            </a:r>
            <a:r>
              <a:rPr lang="es-MX" sz="1050" dirty="0" err="1"/>
              <a:t>win</a:t>
            </a:r>
            <a:r>
              <a:rPr lang="es-MX" sz="1050" dirty="0"/>
              <a:t> </a:t>
            </a:r>
          </a:p>
          <a:p>
            <a:r>
              <a:rPr lang="es-MX" sz="1050" dirty="0"/>
              <a:t>     1960 - 2013	0.52   </a:t>
            </a:r>
            <a:r>
              <a:rPr lang="es-MX" sz="1050" dirty="0" err="1"/>
              <a:t>Temp</a:t>
            </a:r>
            <a:r>
              <a:rPr lang="es-MX" sz="1050" dirty="0"/>
              <a:t> </a:t>
            </a:r>
            <a:r>
              <a:rPr lang="es-MX" sz="1050" dirty="0" err="1"/>
              <a:t>spr</a:t>
            </a:r>
            <a:r>
              <a:rPr lang="es-MX" sz="1050" dirty="0"/>
              <a:t> + </a:t>
            </a:r>
            <a:r>
              <a:rPr lang="es-MX" sz="1050" dirty="0" err="1"/>
              <a:t>Temp</a:t>
            </a:r>
            <a:r>
              <a:rPr lang="es-MX" sz="1050" dirty="0"/>
              <a:t> sum</a:t>
            </a:r>
          </a:p>
          <a:p>
            <a:endParaRPr lang="es-MX" sz="1050" dirty="0"/>
          </a:p>
          <a:p>
            <a:endParaRPr lang="es-MX" sz="1050" dirty="0"/>
          </a:p>
          <a:p>
            <a:endParaRPr lang="es-MX" sz="1050" dirty="0"/>
          </a:p>
          <a:p>
            <a:endParaRPr lang="es-MX" sz="1050" dirty="0"/>
          </a:p>
          <a:p>
            <a:endParaRPr lang="es-MX" sz="1050" dirty="0"/>
          </a:p>
          <a:p>
            <a:endParaRPr lang="es-MX" sz="1050" dirty="0"/>
          </a:p>
          <a:p>
            <a:endParaRPr lang="es-MX" sz="1050" dirty="0"/>
          </a:p>
          <a:p>
            <a:r>
              <a:rPr lang="en-US" sz="1050" b="1" dirty="0"/>
              <a:t>South coast  (Cal Fire)     r2</a:t>
            </a:r>
          </a:p>
          <a:p>
            <a:r>
              <a:rPr lang="en-US" sz="1050" dirty="0"/>
              <a:t>     1919 - 2013	0.00	</a:t>
            </a:r>
          </a:p>
          <a:p>
            <a:endParaRPr lang="en-US" sz="1050" dirty="0"/>
          </a:p>
          <a:p>
            <a:r>
              <a:rPr lang="en-US" sz="1050" dirty="0"/>
              <a:t>     1919 - 1959	0.00	</a:t>
            </a:r>
          </a:p>
          <a:p>
            <a:r>
              <a:rPr lang="en-US" sz="1050" dirty="0"/>
              <a:t>     1960 - 2013	0.25  Prior </a:t>
            </a:r>
            <a:r>
              <a:rPr lang="en-US" sz="1050" dirty="0" err="1"/>
              <a:t>ppt-Ppt</a:t>
            </a:r>
            <a:r>
              <a:rPr lang="en-US" sz="1050" dirty="0"/>
              <a:t> </a:t>
            </a:r>
            <a:r>
              <a:rPr lang="en-US" sz="1050" dirty="0" err="1"/>
              <a:t>aut</a:t>
            </a:r>
            <a:r>
              <a:rPr lang="en-US" sz="1050" dirty="0"/>
              <a:t> -</a:t>
            </a:r>
            <a:r>
              <a:rPr lang="en-US" sz="1050" dirty="0" err="1"/>
              <a:t>Ppt</a:t>
            </a:r>
            <a:r>
              <a:rPr lang="en-US" sz="1050" dirty="0"/>
              <a:t> sum</a:t>
            </a:r>
          </a:p>
          <a:p>
            <a:endParaRPr lang="es-MX" sz="1050" dirty="0"/>
          </a:p>
          <a:p>
            <a:endParaRPr lang="en-US" sz="1350" dirty="0"/>
          </a:p>
        </p:txBody>
      </p:sp>
      <p:cxnSp>
        <p:nvCxnSpPr>
          <p:cNvPr id="4" name="Straight Arrow Connector 3"/>
          <p:cNvCxnSpPr/>
          <p:nvPr/>
        </p:nvCxnSpPr>
        <p:spPr>
          <a:xfrm flipH="1">
            <a:off x="2888187" y="3406765"/>
            <a:ext cx="701956" cy="2030303"/>
          </a:xfrm>
          <a:prstGeom prst="straightConnector1">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273279" y="1063402"/>
            <a:ext cx="6443302" cy="600164"/>
          </a:xfrm>
          <a:prstGeom prst="rect">
            <a:avLst/>
          </a:prstGeom>
          <a:noFill/>
        </p:spPr>
        <p:txBody>
          <a:bodyPr wrap="none" rtlCol="0">
            <a:spAutoFit/>
          </a:bodyPr>
          <a:lstStyle/>
          <a:p>
            <a:r>
              <a:rPr lang="en-US" b="1" dirty="0"/>
              <a:t>Conclusion:   Montane forests most strongly controlled by climate</a:t>
            </a:r>
          </a:p>
          <a:p>
            <a:r>
              <a:rPr lang="en-US" sz="1500" b="1" dirty="0"/>
              <a:t>		          </a:t>
            </a:r>
          </a:p>
        </p:txBody>
      </p:sp>
      <p:pic>
        <p:nvPicPr>
          <p:cNvPr id="31" name="Picture 3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987858" y="4706159"/>
            <a:ext cx="1883160" cy="128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1"/>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9661" t="6476" r="19353" b="6140"/>
          <a:stretch>
            <a:fillRect/>
          </a:stretch>
        </p:blipFill>
        <p:spPr bwMode="auto">
          <a:xfrm>
            <a:off x="4592346" y="4591111"/>
            <a:ext cx="187783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Object 15">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1170681393"/>
              </p:ext>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15750" name="CorelDRAW" r:id="rId12" imgW="2031840" imgH="801360" progId="">
                  <p:embed/>
                </p:oleObj>
              </mc:Choice>
              <mc:Fallback>
                <p:oleObj name="CorelDRAW" r:id="rId12" imgW="2031840" imgH="801360" progId="">
                  <p:embed/>
                  <p:pic>
                    <p:nvPicPr>
                      <p:cNvPr id="0" name=""/>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96879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7" end="1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stretch>
            <a:fillRect/>
          </a:stretch>
        </p:blipFill>
        <p:spPr>
          <a:xfrm>
            <a:off x="419986" y="2209807"/>
            <a:ext cx="7391400" cy="4626928"/>
          </a:xfrm>
          <a:prstGeom prst="rect">
            <a:avLst/>
          </a:prstGeom>
        </p:spPr>
      </p:pic>
      <p:pic>
        <p:nvPicPr>
          <p:cNvPr id="4" name="Picture 3"/>
          <p:cNvPicPr/>
          <p:nvPr/>
        </p:nvPicPr>
        <p:blipFill>
          <a:blip r:embed="rId4"/>
          <a:stretch>
            <a:fillRect/>
          </a:stretch>
        </p:blipFill>
        <p:spPr>
          <a:xfrm>
            <a:off x="533400" y="-1219200"/>
            <a:ext cx="6934200" cy="4800600"/>
          </a:xfrm>
          <a:prstGeom prst="rect">
            <a:avLst/>
          </a:prstGeom>
        </p:spPr>
      </p:pic>
      <p:sp>
        <p:nvSpPr>
          <p:cNvPr id="5" name="Rectangle 4"/>
          <p:cNvSpPr/>
          <p:nvPr/>
        </p:nvSpPr>
        <p:spPr>
          <a:xfrm>
            <a:off x="-2609407" y="3316559"/>
            <a:ext cx="6172200" cy="26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10400" y="-457200"/>
            <a:ext cx="1905000" cy="419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33400" y="1371600"/>
            <a:ext cx="12954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a:extLst>
              <a:ext uri="{FF2B5EF4-FFF2-40B4-BE49-F238E27FC236}">
                <a16:creationId xmlns:a16="http://schemas.microsoft.com/office/drawing/2014/main" xmlns="" id="{7DA4F1EB-E0CF-4854-855B-6B0C81807ACE}"/>
              </a:ext>
            </a:extLst>
          </p:cNvPr>
          <p:cNvGraphicFramePr>
            <a:graphicFrameLocks/>
          </p:cNvGraphicFramePr>
          <p:nvPr>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20868" name="CorelDRAW" r:id="rId5" imgW="2031840" imgH="801360" progId="">
                  <p:embed/>
                </p:oleObj>
              </mc:Choice>
              <mc:Fallback>
                <p:oleObj name="CorelDRAW" r:id="rId5" imgW="2031840" imgH="801360"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147661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00" y="-228600"/>
            <a:ext cx="7628854" cy="7462268"/>
          </a:xfrm>
          <a:prstGeom prst="rect">
            <a:avLst/>
          </a:prstGeom>
        </p:spPr>
      </p:pic>
      <p:graphicFrame>
        <p:nvGraphicFramePr>
          <p:cNvPr id="4" name="Object 3">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1170681393"/>
              </p:ext>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16774" name="CorelDRAW" r:id="rId4" imgW="2031840" imgH="801360" progId="">
                  <p:embed/>
                </p:oleObj>
              </mc:Choice>
              <mc:Fallback>
                <p:oleObj name="CorelDRAW" r:id="rId4" imgW="2031840" imgH="80136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868195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m Fire, August 21, 2013.">
            <a:extLst>
              <a:ext uri="{FF2B5EF4-FFF2-40B4-BE49-F238E27FC236}">
                <a16:creationId xmlns:a16="http://schemas.microsoft.com/office/drawing/2014/main" xmlns="" id="{9C0A9FCC-1CD5-45B0-A858-E0702929F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5390"/>
            <a:ext cx="12192000" cy="7917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E835E1C-2519-4F5F-A120-E4F978B8007F}"/>
              </a:ext>
            </a:extLst>
          </p:cNvPr>
          <p:cNvSpPr txBox="1"/>
          <p:nvPr/>
        </p:nvSpPr>
        <p:spPr>
          <a:xfrm>
            <a:off x="304800" y="228600"/>
            <a:ext cx="10733010" cy="2677656"/>
          </a:xfrm>
          <a:prstGeom prst="rect">
            <a:avLst/>
          </a:prstGeom>
          <a:noFill/>
        </p:spPr>
        <p:txBody>
          <a:bodyPr wrap="square" rtlCol="0">
            <a:spAutoFit/>
          </a:bodyPr>
          <a:lstStyle/>
          <a:p>
            <a:r>
              <a:rPr lang="en-US" sz="2400" b="1" dirty="0">
                <a:solidFill>
                  <a:srgbClr val="FF0000"/>
                </a:solidFill>
              </a:rPr>
              <a:t>2012 Fire Season: </a:t>
            </a:r>
          </a:p>
          <a:p>
            <a:r>
              <a:rPr lang="en-US" sz="2400" b="1" dirty="0">
                <a:solidFill>
                  <a:srgbClr val="FF0000"/>
                </a:solidFill>
              </a:rPr>
              <a:t>	Rush Fire (Lassen Co)    </a:t>
            </a:r>
            <a:r>
              <a:rPr lang="en-US" sz="2400" b="1" dirty="0" smtClean="0">
                <a:solidFill>
                  <a:srgbClr val="FF0000"/>
                </a:solidFill>
              </a:rPr>
              <a:t>   127,800 ha  (315,800 acres)</a:t>
            </a:r>
            <a:endParaRPr lang="en-US" sz="2400" b="1" dirty="0">
              <a:solidFill>
                <a:srgbClr val="FF0000"/>
              </a:solidFill>
            </a:endParaRPr>
          </a:p>
          <a:p>
            <a:r>
              <a:rPr lang="en-US" sz="2400" b="1" dirty="0" smtClean="0">
                <a:solidFill>
                  <a:srgbClr val="FF0000"/>
                </a:solidFill>
              </a:rPr>
              <a:t>2013 </a:t>
            </a:r>
            <a:r>
              <a:rPr lang="en-US" sz="2400" b="1" dirty="0">
                <a:solidFill>
                  <a:srgbClr val="FF0000"/>
                </a:solidFill>
              </a:rPr>
              <a:t>Fire Season: </a:t>
            </a:r>
          </a:p>
          <a:p>
            <a:r>
              <a:rPr lang="en-US" sz="2400" b="1" dirty="0">
                <a:solidFill>
                  <a:srgbClr val="FF0000"/>
                </a:solidFill>
              </a:rPr>
              <a:t>	Rim Fire (Tuolumne Co)   104,000 ha </a:t>
            </a:r>
            <a:r>
              <a:rPr lang="en-US" sz="2400" b="1" dirty="0" smtClean="0">
                <a:solidFill>
                  <a:srgbClr val="FF0000"/>
                </a:solidFill>
              </a:rPr>
              <a:t> (257,000 acres)</a:t>
            </a:r>
          </a:p>
          <a:p>
            <a:r>
              <a:rPr lang="en-US" sz="2400" b="1" dirty="0" smtClean="0">
                <a:solidFill>
                  <a:srgbClr val="FF0000"/>
                </a:solidFill>
              </a:rPr>
              <a:t>2015 </a:t>
            </a:r>
            <a:r>
              <a:rPr lang="en-US" sz="2400" b="1" dirty="0">
                <a:solidFill>
                  <a:srgbClr val="FF0000"/>
                </a:solidFill>
              </a:rPr>
              <a:t>Fire Season:  </a:t>
            </a:r>
          </a:p>
          <a:p>
            <a:r>
              <a:rPr lang="en-US" sz="2400" b="1" dirty="0">
                <a:solidFill>
                  <a:srgbClr val="FF0000"/>
                </a:solidFill>
              </a:rPr>
              <a:t>	Rough Fire (Fresno Co)   </a:t>
            </a:r>
            <a:r>
              <a:rPr lang="en-US" sz="2400" b="1" dirty="0" smtClean="0">
                <a:solidFill>
                  <a:srgbClr val="FF0000"/>
                </a:solidFill>
              </a:rPr>
              <a:t>    61,100 ha  (151,600 acres)</a:t>
            </a:r>
            <a:endParaRPr lang="en-US" sz="2400" b="1" dirty="0">
              <a:solidFill>
                <a:srgbClr val="FF0000"/>
              </a:solidFill>
            </a:endParaRPr>
          </a:p>
          <a:p>
            <a:endParaRPr lang="en-US" sz="2400" b="1" dirty="0">
              <a:solidFill>
                <a:srgbClr val="FF0000"/>
              </a:solidFill>
            </a:endParaRPr>
          </a:p>
        </p:txBody>
      </p:sp>
      <p:graphicFrame>
        <p:nvGraphicFramePr>
          <p:cNvPr id="9" name="Object 8">
            <a:extLst>
              <a:ext uri="{FF2B5EF4-FFF2-40B4-BE49-F238E27FC236}">
                <a16:creationId xmlns:a16="http://schemas.microsoft.com/office/drawing/2014/main" xmlns="" id="{27F584D7-5B47-4A7C-9A86-3CB0E8532DA1}"/>
              </a:ext>
            </a:extLst>
          </p:cNvPr>
          <p:cNvGraphicFramePr>
            <a:graphicFrameLocks/>
          </p:cNvGraphicFramePr>
          <p:nvPr>
            <p:extLst>
              <p:ext uri="{D42A27DB-BD31-4B8C-83A1-F6EECF244321}">
                <p14:modId xmlns:p14="http://schemas.microsoft.com/office/powerpoint/2010/main" val="2966949901"/>
              </p:ext>
            </p:extLst>
          </p:nvPr>
        </p:nvGraphicFramePr>
        <p:xfrm>
          <a:off x="-1196385" y="7298210"/>
          <a:ext cx="1334260" cy="455548"/>
        </p:xfrm>
        <a:graphic>
          <a:graphicData uri="http://schemas.openxmlformats.org/presentationml/2006/ole">
            <mc:AlternateContent xmlns:mc="http://schemas.openxmlformats.org/markup-compatibility/2006">
              <mc:Choice xmlns:v="urn:schemas-microsoft-com:vml" Requires="v">
                <p:oleObj spid="_x0000_s339006" name="CorelDRAW" r:id="rId4" imgW="2033016" imgH="801624" progId="">
                  <p:embed/>
                </p:oleObj>
              </mc:Choice>
              <mc:Fallback>
                <p:oleObj name="CorelDRAW" r:id="rId4" imgW="2033016" imgH="801624" progId="">
                  <p:embed/>
                  <p:pic>
                    <p:nvPicPr>
                      <p:cNvPr id="9" name="Object 8">
                        <a:extLst>
                          <a:ext uri="{FF2B5EF4-FFF2-40B4-BE49-F238E27FC236}">
                            <a16:creationId xmlns:a16="http://schemas.microsoft.com/office/drawing/2014/main" xmlns="" id="{27F584D7-5B47-4A7C-9A86-3CB0E8532DA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1196385" y="7298210"/>
                        <a:ext cx="1334260" cy="455548"/>
                      </a:xfrm>
                      <a:prstGeom prst="rect">
                        <a:avLst/>
                      </a:prstGeom>
                      <a:solidFill>
                        <a:srgbClr val="008000"/>
                      </a:solidFill>
                      <a:ln>
                        <a:noFill/>
                      </a:ln>
                      <a:extLst/>
                    </p:spPr>
                  </p:pic>
                </p:oleObj>
              </mc:Fallback>
            </mc:AlternateContent>
          </a:graphicData>
        </a:graphic>
      </p:graphicFrame>
      <p:pic>
        <p:nvPicPr>
          <p:cNvPr id="6" name="Picture 5">
            <a:extLst>
              <a:ext uri="{FF2B5EF4-FFF2-40B4-BE49-F238E27FC236}">
                <a16:creationId xmlns:a16="http://schemas.microsoft.com/office/drawing/2014/main" xmlns="" id="{9949F02B-316B-4AFE-AE8C-4C38EE401B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800" y="226828"/>
            <a:ext cx="1157523" cy="968313"/>
          </a:xfrm>
          <a:prstGeom prst="rect">
            <a:avLst/>
          </a:prstGeom>
        </p:spPr>
      </p:pic>
      <p:pic>
        <p:nvPicPr>
          <p:cNvPr id="7" name="Picture 6">
            <a:extLst>
              <a:ext uri="{FF2B5EF4-FFF2-40B4-BE49-F238E27FC236}">
                <a16:creationId xmlns:a16="http://schemas.microsoft.com/office/drawing/2014/main" xmlns="" id="{9949F02B-316B-4AFE-AE8C-4C38EE401B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799" y="1938829"/>
            <a:ext cx="1157523" cy="968313"/>
          </a:xfrm>
          <a:prstGeom prst="rect">
            <a:avLst/>
          </a:prstGeom>
        </p:spPr>
      </p:pic>
    </p:spTree>
    <p:extLst>
      <p:ext uri="{BB962C8B-B14F-4D97-AF65-F5344CB8AC3E}">
        <p14:creationId xmlns:p14="http://schemas.microsoft.com/office/powerpoint/2010/main" val="24835292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ubbs Hanley Fi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51" y="830952"/>
            <a:ext cx="3996705" cy="5169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66A3E119-2313-4385-AE19-3E02794828E1}"/>
              </a:ext>
            </a:extLst>
          </p:cNvPr>
          <p:cNvSpPr txBox="1"/>
          <p:nvPr/>
        </p:nvSpPr>
        <p:spPr>
          <a:xfrm>
            <a:off x="4957894" y="1631135"/>
            <a:ext cx="3398238" cy="1246495"/>
          </a:xfrm>
          <a:prstGeom prst="rect">
            <a:avLst/>
          </a:prstGeom>
          <a:noFill/>
        </p:spPr>
        <p:txBody>
          <a:bodyPr wrap="none" rtlCol="0">
            <a:spAutoFit/>
          </a:bodyPr>
          <a:lstStyle/>
          <a:p>
            <a:r>
              <a:rPr lang="en-US" sz="1500" dirty="0"/>
              <a:t>1964 </a:t>
            </a:r>
            <a:r>
              <a:rPr lang="en-US" sz="1500" b="1" dirty="0" err="1"/>
              <a:t>Hanly</a:t>
            </a:r>
            <a:r>
              <a:rPr lang="en-US" sz="1500" b="1" dirty="0"/>
              <a:t> Fire  </a:t>
            </a:r>
            <a:r>
              <a:rPr lang="en-US" sz="1500" dirty="0"/>
              <a:t>83,000 acres</a:t>
            </a:r>
          </a:p>
          <a:p>
            <a:r>
              <a:rPr lang="en-US" sz="1500" dirty="0"/>
              <a:t>          (no fatalities/~100 structures lost)</a:t>
            </a:r>
          </a:p>
          <a:p>
            <a:endParaRPr lang="en-US" sz="1500" dirty="0"/>
          </a:p>
          <a:p>
            <a:r>
              <a:rPr lang="en-US" sz="1500" dirty="0"/>
              <a:t>2017 </a:t>
            </a:r>
            <a:r>
              <a:rPr lang="en-US" sz="1500" b="1" dirty="0"/>
              <a:t>Tubbs Fire  </a:t>
            </a:r>
            <a:r>
              <a:rPr lang="en-US" sz="1500" dirty="0"/>
              <a:t>36,800 acres</a:t>
            </a:r>
          </a:p>
          <a:p>
            <a:r>
              <a:rPr lang="en-US" sz="1500" dirty="0"/>
              <a:t>          (22 fatalities / 5,643 structures lost)</a:t>
            </a:r>
          </a:p>
        </p:txBody>
      </p:sp>
      <p:cxnSp>
        <p:nvCxnSpPr>
          <p:cNvPr id="11" name="Straight Arrow Connector 10">
            <a:extLst>
              <a:ext uri="{FF2B5EF4-FFF2-40B4-BE49-F238E27FC236}">
                <a16:creationId xmlns:a16="http://schemas.microsoft.com/office/drawing/2014/main" xmlns="" id="{29739369-0B2C-45EC-9E27-22BBA060932D}"/>
              </a:ext>
            </a:extLst>
          </p:cNvPr>
          <p:cNvCxnSpPr/>
          <p:nvPr/>
        </p:nvCxnSpPr>
        <p:spPr>
          <a:xfrm>
            <a:off x="2309070" y="1757669"/>
            <a:ext cx="2648824"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99E1E6FC-6428-4353-A41B-CFAFEE2206E9}"/>
              </a:ext>
            </a:extLst>
          </p:cNvPr>
          <p:cNvCxnSpPr>
            <a:cxnSpLocks/>
          </p:cNvCxnSpPr>
          <p:nvPr/>
        </p:nvCxnSpPr>
        <p:spPr>
          <a:xfrm>
            <a:off x="3488015" y="2370733"/>
            <a:ext cx="146987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2" descr="https://images.theconversation.com/files/191457/original/file-20171023-1698-7xwnvr.png?ixlib=rb-1.1.0&amp;q=45&amp;auto=format&amp;w=1000&amp;fit=clip">
            <a:extLst>
              <a:ext uri="{FF2B5EF4-FFF2-40B4-BE49-F238E27FC236}">
                <a16:creationId xmlns:a16="http://schemas.microsoft.com/office/drawing/2014/main" xmlns="" id="{3BDA1F29-87F0-46EA-BEB0-CF7B9CEA7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7238" y="3176826"/>
            <a:ext cx="4568896" cy="19235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4B670A1A-2530-4232-AE3A-62CB9FC403A3}"/>
              </a:ext>
            </a:extLst>
          </p:cNvPr>
          <p:cNvSpPr txBox="1"/>
          <p:nvPr/>
        </p:nvSpPr>
        <p:spPr>
          <a:xfrm>
            <a:off x="7259782" y="5263474"/>
            <a:ext cx="1827680" cy="300082"/>
          </a:xfrm>
          <a:prstGeom prst="rect">
            <a:avLst/>
          </a:prstGeom>
          <a:noFill/>
        </p:spPr>
        <p:txBody>
          <a:bodyPr wrap="none" rtlCol="0">
            <a:spAutoFit/>
          </a:bodyPr>
          <a:lstStyle/>
          <a:p>
            <a:r>
              <a:rPr lang="en-US" sz="1350" b="1" dirty="0" err="1"/>
              <a:t>Hanly</a:t>
            </a:r>
            <a:r>
              <a:rPr lang="en-US" sz="1350" b="1" dirty="0"/>
              <a:t>                     Tubbs</a:t>
            </a:r>
            <a:endParaRPr lang="en-US" sz="1350" dirty="0"/>
          </a:p>
        </p:txBody>
      </p:sp>
      <p:cxnSp>
        <p:nvCxnSpPr>
          <p:cNvPr id="18" name="Straight Arrow Connector 17">
            <a:extLst>
              <a:ext uri="{FF2B5EF4-FFF2-40B4-BE49-F238E27FC236}">
                <a16:creationId xmlns:a16="http://schemas.microsoft.com/office/drawing/2014/main" xmlns="" id="{1C3F833B-F3ED-473A-A72E-5969FF9A3FE0}"/>
              </a:ext>
            </a:extLst>
          </p:cNvPr>
          <p:cNvCxnSpPr>
            <a:cxnSpLocks/>
          </p:cNvCxnSpPr>
          <p:nvPr/>
        </p:nvCxnSpPr>
        <p:spPr>
          <a:xfrm flipV="1">
            <a:off x="7606145" y="4985906"/>
            <a:ext cx="0" cy="277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B7029426-EE84-4F91-AD18-F4037A940CCE}"/>
              </a:ext>
            </a:extLst>
          </p:cNvPr>
          <p:cNvCxnSpPr>
            <a:cxnSpLocks/>
          </p:cNvCxnSpPr>
          <p:nvPr/>
        </p:nvCxnSpPr>
        <p:spPr>
          <a:xfrm flipV="1">
            <a:off x="8787245" y="4968827"/>
            <a:ext cx="0" cy="2775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Object 9">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1170681393"/>
              </p:ext>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17798" name="CorelDRAW" r:id="rId6" imgW="2031840" imgH="801360" progId="">
                  <p:embed/>
                </p:oleObj>
              </mc:Choice>
              <mc:Fallback>
                <p:oleObj name="CorelDRAW" r:id="rId6" imgW="2031840" imgH="801360" progId="">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586748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92222CB-4E80-4A47-AF89-FDF7D184985A}"/>
              </a:ext>
            </a:extLst>
          </p:cNvPr>
          <p:cNvGrpSpPr/>
          <p:nvPr/>
        </p:nvGrpSpPr>
        <p:grpSpPr>
          <a:xfrm>
            <a:off x="647826" y="533400"/>
            <a:ext cx="8035945" cy="4317193"/>
            <a:chOff x="1494155" y="1030559"/>
            <a:chExt cx="8928828" cy="4796881"/>
          </a:xfrm>
        </p:grpSpPr>
        <p:pic>
          <p:nvPicPr>
            <p:cNvPr id="5" name="Picture 4">
              <a:extLst>
                <a:ext uri="{FF2B5EF4-FFF2-40B4-BE49-F238E27FC236}">
                  <a16:creationId xmlns:a16="http://schemas.microsoft.com/office/drawing/2014/main" xmlns="" id="{31D1ADE5-554F-45E4-8176-8857992A5E92}"/>
                </a:ext>
              </a:extLst>
            </p:cNvPr>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1494155" y="1498459"/>
              <a:ext cx="4345688" cy="3422931"/>
            </a:xfrm>
            <a:prstGeom prst="rect">
              <a:avLst/>
            </a:prstGeom>
          </p:spPr>
        </p:pic>
        <p:pic>
          <p:nvPicPr>
            <p:cNvPr id="6" name="Picture 5">
              <a:extLst>
                <a:ext uri="{FF2B5EF4-FFF2-40B4-BE49-F238E27FC236}">
                  <a16:creationId xmlns:a16="http://schemas.microsoft.com/office/drawing/2014/main" xmlns="" id="{4E052EF0-1C5D-4385-9041-CC04C9E7835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5999" y="1492225"/>
              <a:ext cx="4326983" cy="3429165"/>
            </a:xfrm>
            <a:prstGeom prst="rect">
              <a:avLst/>
            </a:prstGeom>
          </p:spPr>
        </p:pic>
        <p:sp>
          <p:nvSpPr>
            <p:cNvPr id="7" name="TextBox 6">
              <a:extLst>
                <a:ext uri="{FF2B5EF4-FFF2-40B4-BE49-F238E27FC236}">
                  <a16:creationId xmlns:a16="http://schemas.microsoft.com/office/drawing/2014/main" xmlns="" id="{5873788A-73BE-4F09-B51B-F7728DE6105A}"/>
                </a:ext>
              </a:extLst>
            </p:cNvPr>
            <p:cNvSpPr txBox="1"/>
            <p:nvPr/>
          </p:nvSpPr>
          <p:spPr>
            <a:xfrm>
              <a:off x="1494155" y="1030560"/>
              <a:ext cx="2471895" cy="461665"/>
            </a:xfrm>
            <a:prstGeom prst="rect">
              <a:avLst/>
            </a:prstGeom>
            <a:noFill/>
          </p:spPr>
          <p:txBody>
            <a:bodyPr wrap="none" rtlCol="0">
              <a:spAutoFit/>
            </a:bodyPr>
            <a:lstStyle/>
            <a:p>
              <a:r>
                <a:rPr lang="en-US" sz="2400" b="1" dirty="0"/>
                <a:t>a) 1964 </a:t>
              </a:r>
              <a:r>
                <a:rPr lang="en-US" sz="2400" b="1" dirty="0" err="1"/>
                <a:t>Hanly</a:t>
              </a:r>
              <a:r>
                <a:rPr lang="en-US" sz="2400" b="1" dirty="0"/>
                <a:t> Fire</a:t>
              </a:r>
            </a:p>
          </p:txBody>
        </p:sp>
        <p:sp>
          <p:nvSpPr>
            <p:cNvPr id="8" name="TextBox 7">
              <a:extLst>
                <a:ext uri="{FF2B5EF4-FFF2-40B4-BE49-F238E27FC236}">
                  <a16:creationId xmlns:a16="http://schemas.microsoft.com/office/drawing/2014/main" xmlns="" id="{85FE9AFF-7A9D-4B7B-86AE-626B99C246C5}"/>
                </a:ext>
              </a:extLst>
            </p:cNvPr>
            <p:cNvSpPr txBox="1"/>
            <p:nvPr/>
          </p:nvSpPr>
          <p:spPr>
            <a:xfrm>
              <a:off x="6096000" y="1030559"/>
              <a:ext cx="2505942" cy="461665"/>
            </a:xfrm>
            <a:prstGeom prst="rect">
              <a:avLst/>
            </a:prstGeom>
            <a:noFill/>
          </p:spPr>
          <p:txBody>
            <a:bodyPr wrap="none" rtlCol="0">
              <a:spAutoFit/>
            </a:bodyPr>
            <a:lstStyle/>
            <a:p>
              <a:r>
                <a:rPr lang="en-US" sz="2400" b="1" dirty="0"/>
                <a:t>b) 2017 Tubbs Fire</a:t>
              </a:r>
            </a:p>
          </p:txBody>
        </p:sp>
        <p:grpSp>
          <p:nvGrpSpPr>
            <p:cNvPr id="9" name="Group 8">
              <a:extLst>
                <a:ext uri="{FF2B5EF4-FFF2-40B4-BE49-F238E27FC236}">
                  <a16:creationId xmlns:a16="http://schemas.microsoft.com/office/drawing/2014/main" xmlns="" id="{DB87E595-4C76-4970-BE7B-FF84F08465CA}"/>
                </a:ext>
              </a:extLst>
            </p:cNvPr>
            <p:cNvGrpSpPr/>
            <p:nvPr/>
          </p:nvGrpSpPr>
          <p:grpSpPr>
            <a:xfrm>
              <a:off x="1494155" y="5120050"/>
              <a:ext cx="3124202" cy="707390"/>
              <a:chOff x="0" y="0"/>
              <a:chExt cx="3125172" cy="707885"/>
            </a:xfrm>
          </p:grpSpPr>
          <p:pic>
            <p:nvPicPr>
              <p:cNvPr id="11" name="Picture 10">
                <a:extLst>
                  <a:ext uri="{FF2B5EF4-FFF2-40B4-BE49-F238E27FC236}">
                    <a16:creationId xmlns:a16="http://schemas.microsoft.com/office/drawing/2014/main" xmlns="" id="{52A3E383-7C69-4892-8748-473079833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 y="24185"/>
                <a:ext cx="419158" cy="314369"/>
              </a:xfrm>
              <a:prstGeom prst="rect">
                <a:avLst/>
              </a:prstGeom>
            </p:spPr>
          </p:pic>
          <p:pic>
            <p:nvPicPr>
              <p:cNvPr id="12" name="Picture 11">
                <a:extLst>
                  <a:ext uri="{FF2B5EF4-FFF2-40B4-BE49-F238E27FC236}">
                    <a16:creationId xmlns:a16="http://schemas.microsoft.com/office/drawing/2014/main" xmlns="" id="{826E021B-E924-4006-BA1B-EDB06A4F2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93516"/>
                <a:ext cx="426645" cy="314369"/>
              </a:xfrm>
              <a:prstGeom prst="rect">
                <a:avLst/>
              </a:prstGeom>
            </p:spPr>
          </p:pic>
          <p:sp>
            <p:nvSpPr>
              <p:cNvPr id="13" name="TextBox 13">
                <a:extLst>
                  <a:ext uri="{FF2B5EF4-FFF2-40B4-BE49-F238E27FC236}">
                    <a16:creationId xmlns:a16="http://schemas.microsoft.com/office/drawing/2014/main" xmlns="" id="{66DF9F4D-9083-4E56-B786-013E837F6749}"/>
                  </a:ext>
                </a:extLst>
              </p:cNvPr>
              <p:cNvSpPr txBox="1"/>
              <p:nvPr/>
            </p:nvSpPr>
            <p:spPr>
              <a:xfrm>
                <a:off x="426632" y="0"/>
                <a:ext cx="2661068" cy="308826"/>
              </a:xfrm>
              <a:prstGeom prst="rect">
                <a:avLst/>
              </a:prstGeom>
              <a:noFill/>
            </p:spPr>
            <p:txBody>
              <a:bodyPr wrap="none" rtlCol="0">
                <a:spAutoFit/>
              </a:bodyPr>
              <a:lstStyle/>
              <a:p>
                <a:pPr marL="0" marR="0">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Low-density housing development</a:t>
                </a:r>
                <a:endParaRPr lang="en-US" sz="1200" dirty="0">
                  <a:effectLst/>
                  <a:latin typeface="Times New Roman" panose="02020603050405020304" pitchFamily="18" charset="0"/>
                  <a:ea typeface="Times New Roman" panose="02020603050405020304" pitchFamily="18" charset="0"/>
                </a:endParaRPr>
              </a:p>
            </p:txBody>
          </p:sp>
          <p:sp>
            <p:nvSpPr>
              <p:cNvPr id="14" name="TextBox 14">
                <a:extLst>
                  <a:ext uri="{FF2B5EF4-FFF2-40B4-BE49-F238E27FC236}">
                    <a16:creationId xmlns:a16="http://schemas.microsoft.com/office/drawing/2014/main" xmlns="" id="{C390D20A-915B-47A2-A2BC-EEBD4BCD0C92}"/>
                  </a:ext>
                </a:extLst>
              </p:cNvPr>
              <p:cNvSpPr txBox="1"/>
              <p:nvPr/>
            </p:nvSpPr>
            <p:spPr>
              <a:xfrm>
                <a:off x="426633" y="356989"/>
                <a:ext cx="2698539" cy="308826"/>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High-density housing development</a:t>
                </a:r>
                <a:endParaRPr lang="en-US" sz="1200">
                  <a:effectLst/>
                  <a:latin typeface="Times New Roman" panose="02020603050405020304" pitchFamily="18" charset="0"/>
                  <a:ea typeface="Times New Roman" panose="02020603050405020304" pitchFamily="18" charset="0"/>
                </a:endParaRPr>
              </a:p>
            </p:txBody>
          </p:sp>
        </p:grpSp>
        <p:pic>
          <p:nvPicPr>
            <p:cNvPr id="10" name="Picture 9">
              <a:extLst>
                <a:ext uri="{FF2B5EF4-FFF2-40B4-BE49-F238E27FC236}">
                  <a16:creationId xmlns:a16="http://schemas.microsoft.com/office/drawing/2014/main" xmlns="" id="{62860CA1-B73D-4779-B40E-75C309C191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4807" y="1492224"/>
              <a:ext cx="1408176" cy="1088136"/>
            </a:xfrm>
            <a:prstGeom prst="rect">
              <a:avLst/>
            </a:prstGeom>
          </p:spPr>
        </p:pic>
      </p:grpSp>
      <p:graphicFrame>
        <p:nvGraphicFramePr>
          <p:cNvPr id="15" name="Object 14">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1170681393"/>
              </p:ext>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10631" name="CorelDRAW" r:id="rId8" imgW="2031840" imgH="801360" progId="">
                  <p:embed/>
                </p:oleObj>
              </mc:Choice>
              <mc:Fallback>
                <p:oleObj name="CorelDRAW" r:id="rId8" imgW="2031840" imgH="801360" progId="">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714065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6A342AA-6D8E-4210-A4A0-481D729136A4}"/>
              </a:ext>
            </a:extLst>
          </p:cNvPr>
          <p:cNvSpPr txBox="1"/>
          <p:nvPr/>
        </p:nvSpPr>
        <p:spPr>
          <a:xfrm>
            <a:off x="1242252" y="211909"/>
            <a:ext cx="7292147" cy="3908762"/>
          </a:xfrm>
          <a:prstGeom prst="rect">
            <a:avLst/>
          </a:prstGeom>
          <a:noFill/>
        </p:spPr>
        <p:txBody>
          <a:bodyPr wrap="square" rtlCol="0">
            <a:spAutoFit/>
          </a:bodyPr>
          <a:lstStyle/>
          <a:p>
            <a:r>
              <a:rPr lang="en-US" sz="2400" b="1" dirty="0"/>
              <a:t>Management </a:t>
            </a:r>
            <a:r>
              <a:rPr lang="en-US" sz="2400" b="1" dirty="0" smtClean="0"/>
              <a:t>Solutions</a:t>
            </a:r>
            <a:endParaRPr lang="en-US" sz="2400" b="1" dirty="0"/>
          </a:p>
          <a:p>
            <a:endParaRPr lang="en-US" b="1" dirty="0"/>
          </a:p>
          <a:p>
            <a:r>
              <a:rPr lang="en-US" b="1" dirty="0" smtClean="0"/>
              <a:t>Differ markedly between:</a:t>
            </a:r>
            <a:endParaRPr lang="en-US" sz="2000" b="1" dirty="0"/>
          </a:p>
          <a:p>
            <a:endParaRPr lang="en-US" sz="2000" b="1" dirty="0"/>
          </a:p>
          <a:p>
            <a:endParaRPr lang="en-US" sz="2000" b="1" dirty="0"/>
          </a:p>
          <a:p>
            <a:r>
              <a:rPr lang="en-US" sz="2000" b="1" dirty="0"/>
              <a:t>	→	</a:t>
            </a:r>
            <a:r>
              <a:rPr lang="en-US" sz="2400" b="1" dirty="0"/>
              <a:t>Fuel-dominated fires</a:t>
            </a:r>
          </a:p>
          <a:p>
            <a:r>
              <a:rPr lang="en-US" sz="2000" b="1" dirty="0"/>
              <a:t>			</a:t>
            </a:r>
            <a:r>
              <a:rPr lang="en-US" sz="2000" b="1" dirty="0" smtClean="0"/>
              <a:t>Bottom-up factors are</a:t>
            </a:r>
            <a:endParaRPr lang="en-US" sz="2000" b="1" dirty="0"/>
          </a:p>
          <a:p>
            <a:r>
              <a:rPr lang="en-US" sz="2000" b="1" dirty="0"/>
              <a:t>			</a:t>
            </a:r>
            <a:r>
              <a:rPr lang="en-US" sz="2000" b="1" dirty="0" smtClean="0"/>
              <a:t>within </a:t>
            </a:r>
            <a:r>
              <a:rPr lang="en-US" sz="2000" b="1" dirty="0"/>
              <a:t>our control</a:t>
            </a:r>
          </a:p>
          <a:p>
            <a:endParaRPr lang="en-US" sz="2000" b="1" dirty="0"/>
          </a:p>
          <a:p>
            <a:r>
              <a:rPr lang="en-US" sz="2000" b="1" dirty="0"/>
              <a:t>	→	</a:t>
            </a:r>
            <a:r>
              <a:rPr lang="en-US" sz="2400" b="1" dirty="0"/>
              <a:t>Wind-dominated fires </a:t>
            </a:r>
          </a:p>
          <a:p>
            <a:r>
              <a:rPr lang="en-US" sz="2000" b="1" dirty="0"/>
              <a:t>			</a:t>
            </a:r>
            <a:r>
              <a:rPr lang="en-US" sz="2000" b="1" dirty="0" smtClean="0"/>
              <a:t>Top-down factors are</a:t>
            </a:r>
            <a:endParaRPr lang="en-US" sz="2000" b="1" dirty="0"/>
          </a:p>
          <a:p>
            <a:r>
              <a:rPr lang="en-US" sz="2000" b="1" dirty="0"/>
              <a:t>			</a:t>
            </a:r>
            <a:r>
              <a:rPr lang="en-US" sz="2000" b="1" dirty="0" smtClean="0"/>
              <a:t>outside </a:t>
            </a:r>
            <a:r>
              <a:rPr lang="en-US" sz="2000" b="1" dirty="0"/>
              <a:t>our control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0092" y="3122127"/>
            <a:ext cx="1657408" cy="1104938"/>
          </a:xfrm>
          <a:prstGeom prst="rect">
            <a:avLst/>
          </a:prstGeom>
        </p:spPr>
      </p:pic>
      <p:graphicFrame>
        <p:nvGraphicFramePr>
          <p:cNvPr id="8" name="Object 7">
            <a:extLst>
              <a:ext uri="{FF2B5EF4-FFF2-40B4-BE49-F238E27FC236}">
                <a16:creationId xmlns:a16="http://schemas.microsoft.com/office/drawing/2014/main" xmlns="" id="{7DA4F1EB-E0CF-4854-855B-6B0C81807ACE}"/>
              </a:ext>
            </a:extLst>
          </p:cNvPr>
          <p:cNvGraphicFramePr>
            <a:graphicFrameLocks/>
          </p:cNvGraphicFramePr>
          <p:nvPr>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11654" name="CorelDRAW" r:id="rId5" imgW="2031840" imgH="801360" progId="">
                  <p:embed/>
                </p:oleObj>
              </mc:Choice>
              <mc:Fallback>
                <p:oleObj name="CorelDRAW" r:id="rId5" imgW="2031840" imgH="801360"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0092" y="1828800"/>
            <a:ext cx="1614349" cy="1091944"/>
          </a:xfrm>
          <a:prstGeom prst="rect">
            <a:avLst/>
          </a:prstGeom>
        </p:spPr>
      </p:pic>
    </p:spTree>
    <p:extLst>
      <p:ext uri="{BB962C8B-B14F-4D97-AF65-F5344CB8AC3E}">
        <p14:creationId xmlns:p14="http://schemas.microsoft.com/office/powerpoint/2010/main" val="11836863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71D0CB2-82BA-4A18-B9A5-F54DE91AD5D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8509" y="1338005"/>
            <a:ext cx="6947154" cy="4409694"/>
          </a:xfrm>
          <a:prstGeom prst="rect">
            <a:avLst/>
          </a:prstGeom>
          <a:noFill/>
          <a:ln>
            <a:noFill/>
          </a:ln>
        </p:spPr>
      </p:pic>
      <p:sp>
        <p:nvSpPr>
          <p:cNvPr id="2" name="Rectangle 1">
            <a:extLst>
              <a:ext uri="{FF2B5EF4-FFF2-40B4-BE49-F238E27FC236}">
                <a16:creationId xmlns:a16="http://schemas.microsoft.com/office/drawing/2014/main" xmlns="" id="{7A88CAC1-73AD-4ACF-BA54-5A4B6D0EA138}"/>
              </a:ext>
            </a:extLst>
          </p:cNvPr>
          <p:cNvSpPr/>
          <p:nvPr/>
        </p:nvSpPr>
        <p:spPr>
          <a:xfrm>
            <a:off x="1371024" y="4731932"/>
            <a:ext cx="4071026" cy="773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xmlns="" id="{CC8990D0-7504-4254-B558-BE194A42E808}"/>
              </a:ext>
            </a:extLst>
          </p:cNvPr>
          <p:cNvSpPr txBox="1"/>
          <p:nvPr/>
        </p:nvSpPr>
        <p:spPr>
          <a:xfrm>
            <a:off x="1601184" y="4731932"/>
            <a:ext cx="3298980" cy="300082"/>
          </a:xfrm>
          <a:prstGeom prst="rect">
            <a:avLst/>
          </a:prstGeom>
          <a:noFill/>
        </p:spPr>
        <p:txBody>
          <a:bodyPr wrap="none" rtlCol="0">
            <a:spAutoFit/>
          </a:bodyPr>
          <a:lstStyle/>
          <a:p>
            <a:r>
              <a:rPr lang="en-US" sz="1350" dirty="0"/>
              <a:t> SEKI   Seq  Sie  YOSE  Inyo  Sta LAVO  </a:t>
            </a:r>
            <a:r>
              <a:rPr lang="en-US" sz="1350" dirty="0" err="1"/>
              <a:t>Plu</a:t>
            </a:r>
            <a:r>
              <a:rPr lang="en-US" sz="1350" dirty="0"/>
              <a:t>  Las</a:t>
            </a:r>
          </a:p>
        </p:txBody>
      </p:sp>
      <p:sp>
        <p:nvSpPr>
          <p:cNvPr id="3" name="TextBox 2">
            <a:extLst>
              <a:ext uri="{FF2B5EF4-FFF2-40B4-BE49-F238E27FC236}">
                <a16:creationId xmlns:a16="http://schemas.microsoft.com/office/drawing/2014/main" xmlns="" id="{98B1E688-445D-4280-8F1D-158414302B55}"/>
              </a:ext>
            </a:extLst>
          </p:cNvPr>
          <p:cNvSpPr txBox="1"/>
          <p:nvPr/>
        </p:nvSpPr>
        <p:spPr>
          <a:xfrm>
            <a:off x="2065807" y="1064129"/>
            <a:ext cx="2373535" cy="323165"/>
          </a:xfrm>
          <a:prstGeom prst="rect">
            <a:avLst/>
          </a:prstGeom>
          <a:noFill/>
        </p:spPr>
        <p:txBody>
          <a:bodyPr wrap="none" rtlCol="0">
            <a:spAutoFit/>
          </a:bodyPr>
          <a:lstStyle/>
          <a:p>
            <a:r>
              <a:rPr lang="en-US" sz="1500" b="1" dirty="0"/>
              <a:t>Total Rx Burning Since 1960</a:t>
            </a:r>
          </a:p>
        </p:txBody>
      </p:sp>
      <p:pic>
        <p:nvPicPr>
          <p:cNvPr id="8" name="Picture 7">
            <a:extLst>
              <a:ext uri="{FF2B5EF4-FFF2-40B4-BE49-F238E27FC236}">
                <a16:creationId xmlns:a16="http://schemas.microsoft.com/office/drawing/2014/main" xmlns="" id="{78709DD8-5E72-4E88-B079-A38C0647D9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1811" y="7947"/>
            <a:ext cx="2131718" cy="2758694"/>
          </a:xfrm>
          <a:prstGeom prst="rect">
            <a:avLst/>
          </a:prstGeom>
        </p:spPr>
      </p:pic>
      <p:sp>
        <p:nvSpPr>
          <p:cNvPr id="4" name="TextBox 3"/>
          <p:cNvSpPr txBox="1"/>
          <p:nvPr/>
        </p:nvSpPr>
        <p:spPr>
          <a:xfrm>
            <a:off x="6019800" y="6097488"/>
            <a:ext cx="2418419" cy="307777"/>
          </a:xfrm>
          <a:prstGeom prst="rect">
            <a:avLst/>
          </a:prstGeom>
          <a:noFill/>
        </p:spPr>
        <p:txBody>
          <a:bodyPr wrap="none" rtlCol="0">
            <a:spAutoFit/>
          </a:bodyPr>
          <a:lstStyle/>
          <a:p>
            <a:r>
              <a:rPr lang="en-US" sz="1400" dirty="0"/>
              <a:t>(Keeley, Pfaff &amp; </a:t>
            </a:r>
            <a:r>
              <a:rPr lang="en-US" sz="1400" dirty="0" err="1"/>
              <a:t>Caprio</a:t>
            </a:r>
            <a:r>
              <a:rPr lang="en-US" sz="1400" dirty="0"/>
              <a:t> in prep)</a:t>
            </a:r>
          </a:p>
        </p:txBody>
      </p:sp>
      <p:graphicFrame>
        <p:nvGraphicFramePr>
          <p:cNvPr id="9" name="Object 8">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320181092"/>
              </p:ext>
            </p:extLst>
          </p:nvPr>
        </p:nvGraphicFramePr>
        <p:xfrm>
          <a:off x="343718" y="6394388"/>
          <a:ext cx="713185" cy="311944"/>
        </p:xfrm>
        <a:graphic>
          <a:graphicData uri="http://schemas.openxmlformats.org/presentationml/2006/ole">
            <mc:AlternateContent xmlns:mc="http://schemas.openxmlformats.org/markup-compatibility/2006">
              <mc:Choice xmlns:v="urn:schemas-microsoft-com:vml" Requires="v">
                <p:oleObj spid="_x0000_s396304" name="CorelDRAW" r:id="rId5" imgW="2031840" imgH="801360" progId="">
                  <p:embed/>
                </p:oleObj>
              </mc:Choice>
              <mc:Fallback>
                <p:oleObj name="CorelDRAW" r:id="rId5" imgW="2031840" imgH="801360"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black">
                      <a:xfrm>
                        <a:off x="343718" y="6394388"/>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 name="Group 20"/>
          <p:cNvGrpSpPr/>
          <p:nvPr/>
        </p:nvGrpSpPr>
        <p:grpSpPr>
          <a:xfrm>
            <a:off x="3250674" y="2711088"/>
            <a:ext cx="7620000" cy="4815036"/>
            <a:chOff x="3250674" y="2711088"/>
            <a:chExt cx="7620000" cy="4815036"/>
          </a:xfrm>
        </p:grpSpPr>
        <p:grpSp>
          <p:nvGrpSpPr>
            <p:cNvPr id="15" name="Group 14"/>
            <p:cNvGrpSpPr/>
            <p:nvPr/>
          </p:nvGrpSpPr>
          <p:grpSpPr>
            <a:xfrm>
              <a:off x="3250674" y="2711088"/>
              <a:ext cx="7620000" cy="4815036"/>
              <a:chOff x="925441" y="986924"/>
              <a:chExt cx="7620000" cy="4815036"/>
            </a:xfrm>
          </p:grpSpPr>
          <p:sp>
            <p:nvSpPr>
              <p:cNvPr id="16" name="TextBox 15">
                <a:extLst>
                  <a:ext uri="{FF2B5EF4-FFF2-40B4-BE49-F238E27FC236}">
                    <a16:creationId xmlns:a16="http://schemas.microsoft.com/office/drawing/2014/main" xmlns="" id="{3F7764F6-3F0A-4DA3-A9A7-A570CCA8516E}"/>
                  </a:ext>
                </a:extLst>
              </p:cNvPr>
              <p:cNvSpPr txBox="1"/>
              <p:nvPr/>
            </p:nvSpPr>
            <p:spPr>
              <a:xfrm>
                <a:off x="3636874" y="986924"/>
                <a:ext cx="2301527" cy="323165"/>
              </a:xfrm>
              <a:prstGeom prst="rect">
                <a:avLst/>
              </a:prstGeom>
              <a:noFill/>
            </p:spPr>
            <p:txBody>
              <a:bodyPr wrap="none" rtlCol="0">
                <a:spAutoFit/>
              </a:bodyPr>
              <a:lstStyle/>
              <a:p>
                <a:r>
                  <a:rPr lang="en-US" sz="1500" b="1" dirty="0"/>
                  <a:t>Rx Burning in Last 10 Years</a:t>
                </a:r>
              </a:p>
            </p:txBody>
          </p:sp>
          <p:grpSp>
            <p:nvGrpSpPr>
              <p:cNvPr id="17" name="Group 16"/>
              <p:cNvGrpSpPr/>
              <p:nvPr/>
            </p:nvGrpSpPr>
            <p:grpSpPr>
              <a:xfrm>
                <a:off x="925441" y="1392266"/>
                <a:ext cx="7620000" cy="4409694"/>
                <a:chOff x="914400" y="962486"/>
                <a:chExt cx="7620000" cy="4409694"/>
              </a:xfrm>
            </p:grpSpPr>
            <p:sp>
              <p:nvSpPr>
                <p:cNvPr id="18" name="Rectangle 17"/>
                <p:cNvSpPr/>
                <p:nvPr/>
              </p:nvSpPr>
              <p:spPr>
                <a:xfrm>
                  <a:off x="914400" y="962486"/>
                  <a:ext cx="7620000" cy="44091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BEC103BE-283E-4276-8C7C-93D769B846A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303020" y="962486"/>
                  <a:ext cx="6947154" cy="4409694"/>
                </a:xfrm>
                <a:prstGeom prst="rect">
                  <a:avLst/>
                </a:prstGeom>
                <a:noFill/>
                <a:ln>
                  <a:noFill/>
                </a:ln>
              </p:spPr>
            </p:pic>
          </p:grpSp>
        </p:grpSp>
        <p:sp>
          <p:nvSpPr>
            <p:cNvPr id="20" name="Rectangle 19"/>
            <p:cNvSpPr/>
            <p:nvPr/>
          </p:nvSpPr>
          <p:spPr>
            <a:xfrm>
              <a:off x="4572000" y="6706332"/>
              <a:ext cx="5334000" cy="819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677472" y="457200"/>
            <a:ext cx="2922082" cy="461665"/>
          </a:xfrm>
          <a:prstGeom prst="rect">
            <a:avLst/>
          </a:prstGeom>
          <a:noFill/>
        </p:spPr>
        <p:txBody>
          <a:bodyPr wrap="none" rtlCol="0">
            <a:spAutoFit/>
          </a:bodyPr>
          <a:lstStyle/>
          <a:p>
            <a:r>
              <a:rPr lang="en-US" sz="2400" b="1" dirty="0" smtClean="0"/>
              <a:t>Fuel-dominated fires:</a:t>
            </a:r>
            <a:endParaRPr lang="en-US" sz="2400" b="1" dirty="0"/>
          </a:p>
        </p:txBody>
      </p:sp>
    </p:spTree>
    <p:extLst>
      <p:ext uri="{BB962C8B-B14F-4D97-AF65-F5344CB8AC3E}">
        <p14:creationId xmlns:p14="http://schemas.microsoft.com/office/powerpoint/2010/main" val="4046927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C35D0AC-E7A1-4C50-B942-8BFFB2D7B212}"/>
              </a:ext>
            </a:extLst>
          </p:cNvPr>
          <p:cNvSpPr txBox="1"/>
          <p:nvPr/>
        </p:nvSpPr>
        <p:spPr>
          <a:xfrm>
            <a:off x="228600" y="152400"/>
            <a:ext cx="8501178" cy="9325630"/>
          </a:xfrm>
          <a:prstGeom prst="rect">
            <a:avLst/>
          </a:prstGeom>
          <a:noFill/>
        </p:spPr>
        <p:txBody>
          <a:bodyPr wrap="square" rtlCol="0">
            <a:spAutoFit/>
          </a:bodyPr>
          <a:lstStyle/>
          <a:p>
            <a:pPr algn="ctr"/>
            <a:r>
              <a:rPr lang="en-US" sz="2400" b="1" dirty="0"/>
              <a:t>The 5 Ps of Wind-Dominated Fires:</a:t>
            </a:r>
          </a:p>
          <a:p>
            <a:pPr algn="ctr"/>
            <a:r>
              <a:rPr lang="en-US" sz="2000" b="1" dirty="0"/>
              <a:t>These are more a </a:t>
            </a:r>
            <a:r>
              <a:rPr lang="en-US" sz="2000" b="1" i="1" dirty="0"/>
              <a:t>People</a:t>
            </a:r>
            <a:r>
              <a:rPr lang="en-US" sz="2000" b="1" dirty="0"/>
              <a:t> problem than a fuel problem, requiring</a:t>
            </a:r>
          </a:p>
          <a:p>
            <a:pPr algn="ctr"/>
            <a:r>
              <a:rPr lang="en-US" sz="2000" b="1" dirty="0"/>
              <a:t>greater focus on </a:t>
            </a:r>
            <a:r>
              <a:rPr lang="en-US" sz="2000" b="1" i="1" dirty="0"/>
              <a:t>Prevention, Planning, Protection </a:t>
            </a:r>
            <a:r>
              <a:rPr lang="en-US" sz="2000" b="1" dirty="0" smtClean="0"/>
              <a:t>&amp; </a:t>
            </a:r>
            <a:r>
              <a:rPr lang="en-US" sz="2000" b="1" i="1" dirty="0" smtClean="0"/>
              <a:t>Prediction</a:t>
            </a:r>
            <a:endParaRPr lang="en-US" sz="2000" b="1" i="1" dirty="0"/>
          </a:p>
          <a:p>
            <a:pPr algn="ctr"/>
            <a:endParaRPr lang="en-US" b="1" dirty="0"/>
          </a:p>
          <a:p>
            <a:r>
              <a:rPr lang="en-US" b="1" i="1" dirty="0" smtClean="0"/>
              <a:t>Prevention</a:t>
            </a:r>
            <a:r>
              <a:rPr lang="en-US" b="1" dirty="0" smtClean="0"/>
              <a:t>:  </a:t>
            </a:r>
            <a:r>
              <a:rPr lang="en-US" dirty="0"/>
              <a:t>Number of fires across California have declined steadily since 1985, but area 	burned has increased. In the last decade the majority of large fires have been 	ignited by powerline failures, an area of on-going USGS research.</a:t>
            </a:r>
          </a:p>
          <a:p>
            <a:endParaRPr lang="en-US" dirty="0"/>
          </a:p>
          <a:p>
            <a:r>
              <a:rPr lang="en-US" b="1" i="1" dirty="0" err="1"/>
              <a:t>Plannning</a:t>
            </a:r>
            <a:r>
              <a:rPr lang="en-US" b="1" dirty="0"/>
              <a:t>:  </a:t>
            </a:r>
            <a:r>
              <a:rPr lang="en-US" dirty="0"/>
              <a:t>Community planning needs to give fire similar recognition as given to other 	hazards. 	We have limited ability to control earthquakes and floods, so we have 	zoning restrictions. 	Fires have been perceived as controllable, but history 	reveals we are vulnerable.  There is a need for greater focus on </a:t>
            </a:r>
            <a:r>
              <a:rPr lang="en-US" b="1" i="1" dirty="0"/>
              <a:t>fire-zoning</a:t>
            </a:r>
            <a:r>
              <a:rPr lang="en-US" dirty="0"/>
              <a:t> and 	consideration of replacing community 	planning with regional planning.</a:t>
            </a:r>
          </a:p>
          <a:p>
            <a:endParaRPr lang="en-US" dirty="0"/>
          </a:p>
          <a:p>
            <a:r>
              <a:rPr lang="en-US" b="1" i="1" dirty="0"/>
              <a:t>Protection</a:t>
            </a:r>
            <a:r>
              <a:rPr lang="en-US" b="1" dirty="0"/>
              <a:t>: </a:t>
            </a:r>
            <a:r>
              <a:rPr lang="en-US" dirty="0"/>
              <a:t> Focus needs to be on the ‘house out’, i.e., greatest effort near homes and 	less as one moves further into the wildlands.  Reducing fuels within 100’ is 	critical for defensible space, 	however, most homes burn from embers and thus 	reducing litter on roofs and adequate attic vents are important. Less flammable 	materials, double-pane windows and roof sprinklers may make a difference.</a:t>
            </a:r>
          </a:p>
          <a:p>
            <a:endParaRPr lang="en-US" b="1" dirty="0"/>
          </a:p>
          <a:p>
            <a:r>
              <a:rPr lang="en-US" b="1" i="1" dirty="0"/>
              <a:t>Prediction</a:t>
            </a:r>
            <a:r>
              <a:rPr lang="en-US" b="1" dirty="0"/>
              <a:t>:  </a:t>
            </a:r>
            <a:r>
              <a:rPr lang="en-US" dirty="0"/>
              <a:t>Real time prediction of wind patterns and communicating that information to 	fire-fighting agencies and homeowners could save lives. </a:t>
            </a:r>
            <a:r>
              <a:rPr lang="en-US" b="1" dirty="0"/>
              <a:t>	</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dirty="0"/>
          </a:p>
        </p:txBody>
      </p:sp>
    </p:spTree>
    <p:extLst>
      <p:ext uri="{BB962C8B-B14F-4D97-AF65-F5344CB8AC3E}">
        <p14:creationId xmlns:p14="http://schemas.microsoft.com/office/powerpoint/2010/main" val="28935935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702527" y="1020459"/>
            <a:ext cx="7637570" cy="4980292"/>
          </a:xfrm>
          <a:prstGeom prst="rect">
            <a:avLst/>
          </a:prstGeom>
          <a:noFill/>
        </p:spPr>
      </p:pic>
      <p:graphicFrame>
        <p:nvGraphicFramePr>
          <p:cNvPr id="3" name="Object 2">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3303937152"/>
              </p:ext>
            </p:extLst>
          </p:nvPr>
        </p:nvGraphicFramePr>
        <p:xfrm>
          <a:off x="343718" y="6394388"/>
          <a:ext cx="713185" cy="311944"/>
        </p:xfrm>
        <a:graphic>
          <a:graphicData uri="http://schemas.openxmlformats.org/presentationml/2006/ole">
            <mc:AlternateContent xmlns:mc="http://schemas.openxmlformats.org/markup-compatibility/2006">
              <mc:Choice xmlns:v="urn:schemas-microsoft-com:vml" Requires="v">
                <p:oleObj spid="_x0000_s418821" name="CorelDRAW" r:id="rId4" imgW="2031840" imgH="801360" progId="">
                  <p:embed/>
                </p:oleObj>
              </mc:Choice>
              <mc:Fallback>
                <p:oleObj name="CorelDRAW" r:id="rId4" imgW="2031840" imgH="80136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343718" y="6394388"/>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494904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5293589"/>
              </p:ext>
            </p:extLst>
          </p:nvPr>
        </p:nvGraphicFramePr>
        <p:xfrm>
          <a:off x="2286000" y="228600"/>
          <a:ext cx="3029634" cy="6477000"/>
        </p:xfrm>
        <a:graphic>
          <a:graphicData uri="http://schemas.openxmlformats.org/drawingml/2006/table">
            <a:tbl>
              <a:tblPr firstRow="1" firstCol="1" bandRow="1">
                <a:tableStyleId>{5C22544A-7EE6-4342-B048-85BDC9FD1C3A}</a:tableStyleId>
              </a:tblPr>
              <a:tblGrid>
                <a:gridCol w="814249"/>
                <a:gridCol w="200860"/>
                <a:gridCol w="248913"/>
                <a:gridCol w="253236"/>
                <a:gridCol w="290479"/>
                <a:gridCol w="216203"/>
                <a:gridCol w="304483"/>
                <a:gridCol w="223123"/>
                <a:gridCol w="478088"/>
              </a:tblGrid>
              <a:tr h="204198">
                <a:tc>
                  <a:txBody>
                    <a:bodyPr/>
                    <a:lstStyle/>
                    <a:p>
                      <a:pPr marL="0" marR="0" algn="l">
                        <a:lnSpc>
                          <a:spcPts val="1700"/>
                        </a:lnSpc>
                        <a:spcBef>
                          <a:spcPts val="0"/>
                        </a:spcBef>
                        <a:spcAft>
                          <a:spcPts val="0"/>
                        </a:spcAft>
                      </a:pPr>
                      <a:r>
                        <a:rPr lang="en-US" sz="500" dirty="0">
                          <a:effectLst/>
                        </a:rPr>
                        <a:t>Deck, Porch material</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Composite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0.78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333839">
                <a:tc>
                  <a:txBody>
                    <a:bodyPr/>
                    <a:lstStyle/>
                    <a:p>
                      <a:pPr marL="0" marR="0" algn="l">
                        <a:lnSpc>
                          <a:spcPts val="1700"/>
                        </a:lnSpc>
                        <a:spcBef>
                          <a:spcPts val="0"/>
                        </a:spcBef>
                        <a:spcAft>
                          <a:spcPts val="0"/>
                        </a:spcAft>
                      </a:pPr>
                      <a:r>
                        <a:rPr lang="en-US" sz="500">
                          <a:effectLst/>
                        </a:rPr>
                        <a:t>Masonry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1.002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0.48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1.17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0.99</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0.78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Wood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0.27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None</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0.10</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0.35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0.24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0.25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 </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Roof type</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dirty="0">
                          <a:effectLst/>
                        </a:rPr>
                        <a:t>Asphalt vs others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dirty="0">
                          <a:effectLst/>
                        </a:rPr>
                        <a:t>Concrete vs others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0.89</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0.05</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Metal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0.001</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0.14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Tile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0.89</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0.25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Wood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0.99</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0.38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dirty="0">
                          <a:effectLst/>
                        </a:rPr>
                        <a:t>Combustible vs resistant</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0.75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 </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Eaves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Enclosed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0.79</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None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0.49</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1.35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Unenclosed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1.15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0.99</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 </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Vent screen</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161925">
                <a:tc>
                  <a:txBody>
                    <a:bodyPr/>
                    <a:lstStyle/>
                    <a:p>
                      <a:pPr marL="0" marR="0" algn="l">
                        <a:lnSpc>
                          <a:spcPts val="1700"/>
                        </a:lnSpc>
                        <a:spcBef>
                          <a:spcPts val="0"/>
                        </a:spcBef>
                        <a:spcAft>
                          <a:spcPts val="0"/>
                        </a:spcAft>
                      </a:pPr>
                      <a:r>
                        <a:rPr lang="en-US" sz="500">
                          <a:effectLst/>
                        </a:rPr>
                        <a:t>Screened vs unscreened</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0.76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0.23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 </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Exterior siding</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Combustible vs resistant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 </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Window panes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Multi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0.74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None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0.12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0.25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1.14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66919">
                <a:tc>
                  <a:txBody>
                    <a:bodyPr/>
                    <a:lstStyle/>
                    <a:p>
                      <a:pPr marL="0" marR="0" algn="l">
                        <a:lnSpc>
                          <a:spcPts val="1700"/>
                        </a:lnSpc>
                        <a:spcBef>
                          <a:spcPts val="0"/>
                        </a:spcBef>
                        <a:spcAft>
                          <a:spcPts val="0"/>
                        </a:spcAft>
                      </a:pPr>
                      <a:r>
                        <a:rPr lang="en-US" sz="500">
                          <a:effectLst/>
                        </a:rPr>
                        <a:t>Unenclosed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1.12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0.0001</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bl>
          </a:graphicData>
        </a:graphic>
      </p:graphicFrame>
      <p:sp>
        <p:nvSpPr>
          <p:cNvPr id="3" name="TextBox 2"/>
          <p:cNvSpPr txBox="1"/>
          <p:nvPr/>
        </p:nvSpPr>
        <p:spPr>
          <a:xfrm>
            <a:off x="6629400" y="6248400"/>
            <a:ext cx="2274597" cy="307777"/>
          </a:xfrm>
          <a:prstGeom prst="rect">
            <a:avLst/>
          </a:prstGeom>
          <a:noFill/>
        </p:spPr>
        <p:txBody>
          <a:bodyPr wrap="none" rtlCol="0">
            <a:spAutoFit/>
          </a:bodyPr>
          <a:lstStyle/>
          <a:p>
            <a:r>
              <a:rPr lang="en-US" sz="1400" dirty="0" smtClean="0"/>
              <a:t>(</a:t>
            </a:r>
            <a:r>
              <a:rPr lang="en-US" sz="1400" dirty="0" err="1" smtClean="0"/>
              <a:t>Syphard</a:t>
            </a:r>
            <a:r>
              <a:rPr lang="en-US" sz="1400" dirty="0" smtClean="0"/>
              <a:t> &amp; Keeley in review)</a:t>
            </a:r>
            <a:endParaRPr lang="en-US" sz="1400" dirty="0"/>
          </a:p>
        </p:txBody>
      </p:sp>
      <p:graphicFrame>
        <p:nvGraphicFramePr>
          <p:cNvPr id="4" name="Object 3">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3303937152"/>
              </p:ext>
            </p:extLst>
          </p:nvPr>
        </p:nvGraphicFramePr>
        <p:xfrm>
          <a:off x="343718" y="6394388"/>
          <a:ext cx="713185" cy="311944"/>
        </p:xfrm>
        <a:graphic>
          <a:graphicData uri="http://schemas.openxmlformats.org/presentationml/2006/ole">
            <mc:AlternateContent xmlns:mc="http://schemas.openxmlformats.org/markup-compatibility/2006">
              <mc:Choice xmlns:v="urn:schemas-microsoft-com:vml" Requires="v">
                <p:oleObj spid="_x0000_s419845" name="CorelDRAW" r:id="rId3" imgW="2031840" imgH="801360" progId="">
                  <p:embed/>
                </p:oleObj>
              </mc:Choice>
              <mc:Fallback>
                <p:oleObj name="CorelDRAW" r:id="rId3" imgW="2031840" imgH="80136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black">
                      <a:xfrm>
                        <a:off x="343718" y="6394388"/>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680947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34753362"/>
              </p:ext>
            </p:extLst>
          </p:nvPr>
        </p:nvGraphicFramePr>
        <p:xfrm>
          <a:off x="0" y="-656850"/>
          <a:ext cx="9296400" cy="7658634"/>
        </p:xfrm>
        <a:graphic>
          <a:graphicData uri="http://schemas.openxmlformats.org/drawingml/2006/table">
            <a:tbl>
              <a:tblPr firstRow="1" firstCol="1" bandRow="1">
                <a:tableStyleId>{5C22544A-7EE6-4342-B048-85BDC9FD1C3A}</a:tableStyleId>
              </a:tblPr>
              <a:tblGrid>
                <a:gridCol w="2498514"/>
                <a:gridCol w="616337"/>
                <a:gridCol w="763787"/>
                <a:gridCol w="777052"/>
                <a:gridCol w="891332"/>
                <a:gridCol w="890362"/>
                <a:gridCol w="707358"/>
                <a:gridCol w="684650"/>
                <a:gridCol w="1467008"/>
              </a:tblGrid>
              <a:tr h="215245">
                <a:tc>
                  <a:txBody>
                    <a:bodyPr/>
                    <a:lstStyle/>
                    <a:p>
                      <a:pPr marL="0" marR="0" algn="l">
                        <a:lnSpc>
                          <a:spcPts val="1700"/>
                        </a:lnSpc>
                        <a:spcBef>
                          <a:spcPts val="0"/>
                        </a:spcBef>
                        <a:spcAft>
                          <a:spcPts val="0"/>
                        </a:spcAft>
                      </a:pPr>
                      <a:r>
                        <a:rPr lang="en-US" sz="500" dirty="0">
                          <a:effectLst/>
                        </a:rPr>
                        <a:t>Deck, Porch material</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dirty="0">
                          <a:effectLst/>
                        </a:rPr>
                        <a:t>Composite vs others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0.78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512366">
                <a:tc>
                  <a:txBody>
                    <a:bodyPr/>
                    <a:lstStyle/>
                    <a:p>
                      <a:pPr marL="0" marR="0" algn="l">
                        <a:lnSpc>
                          <a:spcPts val="1700"/>
                        </a:lnSpc>
                        <a:spcBef>
                          <a:spcPts val="0"/>
                        </a:spcBef>
                        <a:spcAft>
                          <a:spcPts val="0"/>
                        </a:spcAft>
                      </a:pPr>
                      <a:r>
                        <a:rPr lang="en-US" sz="500">
                          <a:effectLst/>
                        </a:rPr>
                        <a:t>Masonry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1.002</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0.48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1.17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0.99</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0.78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307674">
                <a:tc>
                  <a:txBody>
                    <a:bodyPr/>
                    <a:lstStyle/>
                    <a:p>
                      <a:pPr marL="0" marR="0" algn="l">
                        <a:lnSpc>
                          <a:spcPts val="1700"/>
                        </a:lnSpc>
                        <a:spcBef>
                          <a:spcPts val="0"/>
                        </a:spcBef>
                        <a:spcAft>
                          <a:spcPts val="0"/>
                        </a:spcAft>
                      </a:pPr>
                      <a:r>
                        <a:rPr lang="en-US" sz="500">
                          <a:effectLst/>
                        </a:rPr>
                        <a:t>Wood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0.27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dirty="0">
                          <a:effectLst/>
                        </a:rPr>
                        <a:t>None</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0.10</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0.35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0.24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0.25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a:effectLst/>
                        </a:rPr>
                        <a:t> </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273160">
                <a:tc>
                  <a:txBody>
                    <a:bodyPr/>
                    <a:lstStyle/>
                    <a:p>
                      <a:pPr marL="0" marR="0" algn="l">
                        <a:lnSpc>
                          <a:spcPts val="1700"/>
                        </a:lnSpc>
                        <a:spcBef>
                          <a:spcPts val="0"/>
                        </a:spcBef>
                        <a:spcAft>
                          <a:spcPts val="0"/>
                        </a:spcAft>
                      </a:pPr>
                      <a:r>
                        <a:rPr lang="en-US" sz="500" dirty="0">
                          <a:effectLst/>
                        </a:rPr>
                        <a:t>Roof type</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dirty="0">
                          <a:effectLst/>
                        </a:rPr>
                        <a:t>Asphalt vs others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dirty="0">
                          <a:effectLst/>
                        </a:rPr>
                        <a:t>Concrete vs others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0.89</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0.05</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dirty="0">
                          <a:effectLst/>
                        </a:rPr>
                        <a:t>Metal vs others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0.001</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0.14</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dirty="0">
                          <a:effectLst/>
                        </a:rPr>
                        <a:t>Tile vs others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0.89</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0.25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dirty="0">
                          <a:effectLst/>
                        </a:rPr>
                        <a:t>Wood vs others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0.99</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0.38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dirty="0">
                          <a:effectLst/>
                        </a:rPr>
                        <a:t>Combustible vs resistant</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0.75</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215245">
                <a:tc>
                  <a:txBody>
                    <a:bodyPr/>
                    <a:lstStyle/>
                    <a:p>
                      <a:pPr marL="0" marR="0" algn="l">
                        <a:lnSpc>
                          <a:spcPts val="1700"/>
                        </a:lnSpc>
                        <a:spcBef>
                          <a:spcPts val="0"/>
                        </a:spcBef>
                        <a:spcAft>
                          <a:spcPts val="0"/>
                        </a:spcAft>
                      </a:pPr>
                      <a:r>
                        <a:rPr lang="en-US" sz="500">
                          <a:effectLst/>
                        </a:rPr>
                        <a:t> </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dirty="0">
                          <a:effectLst/>
                        </a:rPr>
                        <a:t>Eaves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dirty="0">
                          <a:effectLst/>
                        </a:rPr>
                        <a:t>Enclosed vs others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0.79</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0.0001</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0.0001</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0.0001</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dirty="0">
                          <a:effectLst/>
                        </a:rPr>
                        <a:t>None vs others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0.49</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1.35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326164">
                <a:tc>
                  <a:txBody>
                    <a:bodyPr/>
                    <a:lstStyle/>
                    <a:p>
                      <a:pPr marL="0" marR="0" algn="l">
                        <a:lnSpc>
                          <a:spcPts val="1700"/>
                        </a:lnSpc>
                        <a:spcBef>
                          <a:spcPts val="0"/>
                        </a:spcBef>
                        <a:spcAft>
                          <a:spcPts val="0"/>
                        </a:spcAft>
                      </a:pPr>
                      <a:r>
                        <a:rPr lang="en-US" sz="500" dirty="0">
                          <a:effectLst/>
                        </a:rPr>
                        <a:t>Unenclosed vs others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1.15</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0.99</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0.86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311804">
                <a:tc>
                  <a:txBody>
                    <a:bodyPr/>
                    <a:lstStyle/>
                    <a:p>
                      <a:pPr marL="0" marR="0" algn="l">
                        <a:lnSpc>
                          <a:spcPts val="1700"/>
                        </a:lnSpc>
                        <a:spcBef>
                          <a:spcPts val="0"/>
                        </a:spcBef>
                        <a:spcAft>
                          <a:spcPts val="0"/>
                        </a:spcAft>
                      </a:pPr>
                      <a:r>
                        <a:rPr lang="en-US" sz="500" dirty="0">
                          <a:effectLst/>
                        </a:rPr>
                        <a:t> </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276955">
                <a:tc>
                  <a:txBody>
                    <a:bodyPr/>
                    <a:lstStyle/>
                    <a:p>
                      <a:pPr marL="0" marR="0" algn="l">
                        <a:lnSpc>
                          <a:spcPts val="1700"/>
                        </a:lnSpc>
                        <a:spcBef>
                          <a:spcPts val="0"/>
                        </a:spcBef>
                        <a:spcAft>
                          <a:spcPts val="0"/>
                        </a:spcAft>
                      </a:pPr>
                      <a:r>
                        <a:rPr lang="en-US" sz="500" dirty="0">
                          <a:effectLst/>
                        </a:rPr>
                        <a:t>Vent screen</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a:effectLst/>
                        </a:rPr>
                        <a:t>Screened vs unscreened</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0.76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0.0001</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0.97</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0.0001</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0.23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a:effectLst/>
                        </a:rPr>
                        <a:t> </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35656">
                <a:tc>
                  <a:txBody>
                    <a:bodyPr/>
                    <a:lstStyle/>
                    <a:p>
                      <a:pPr marL="0" marR="0" algn="l">
                        <a:lnSpc>
                          <a:spcPts val="1700"/>
                        </a:lnSpc>
                        <a:spcBef>
                          <a:spcPts val="0"/>
                        </a:spcBef>
                        <a:spcAft>
                          <a:spcPts val="0"/>
                        </a:spcAft>
                      </a:pPr>
                      <a:r>
                        <a:rPr lang="en-US" sz="500">
                          <a:effectLst/>
                        </a:rPr>
                        <a:t>Exterior siding</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dirty="0">
                          <a:effectLst/>
                        </a:rPr>
                        <a:t>Combustible vs resistant</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1.03</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0.0002</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77767">
                <a:tc>
                  <a:txBody>
                    <a:bodyPr/>
                    <a:lstStyle/>
                    <a:p>
                      <a:pPr marL="0" marR="0" algn="l">
                        <a:lnSpc>
                          <a:spcPts val="1700"/>
                        </a:lnSpc>
                        <a:spcBef>
                          <a:spcPts val="0"/>
                        </a:spcBef>
                        <a:spcAft>
                          <a:spcPts val="0"/>
                        </a:spcAft>
                      </a:pPr>
                      <a:r>
                        <a:rPr lang="en-US" sz="500" dirty="0">
                          <a:effectLst/>
                        </a:rPr>
                        <a:t> </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158327">
                <a:tc>
                  <a:txBody>
                    <a:bodyPr/>
                    <a:lstStyle/>
                    <a:p>
                      <a:pPr marL="0" marR="0" algn="l">
                        <a:lnSpc>
                          <a:spcPts val="1700"/>
                        </a:lnSpc>
                        <a:spcBef>
                          <a:spcPts val="0"/>
                        </a:spcBef>
                        <a:spcAft>
                          <a:spcPts val="0"/>
                        </a:spcAft>
                      </a:pPr>
                      <a:r>
                        <a:rPr lang="en-US" sz="500" dirty="0">
                          <a:effectLst/>
                        </a:rPr>
                        <a:t>Window panes</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c>
                  <a:txBody>
                    <a:bodyPr/>
                    <a:lstStyle/>
                    <a:p>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a:effectLst/>
                        </a:rPr>
                        <a:t>Multi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0.97</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0.74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256183">
                <a:tc>
                  <a:txBody>
                    <a:bodyPr/>
                    <a:lstStyle/>
                    <a:p>
                      <a:pPr marL="0" marR="0" algn="l">
                        <a:lnSpc>
                          <a:spcPts val="1700"/>
                        </a:lnSpc>
                        <a:spcBef>
                          <a:spcPts val="0"/>
                        </a:spcBef>
                        <a:spcAft>
                          <a:spcPts val="0"/>
                        </a:spcAft>
                      </a:pPr>
                      <a:r>
                        <a:rPr lang="en-US" sz="500">
                          <a:effectLst/>
                        </a:rPr>
                        <a:t>None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0.12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0.25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0.98</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1.14</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r h="177767">
                <a:tc>
                  <a:txBody>
                    <a:bodyPr/>
                    <a:lstStyle/>
                    <a:p>
                      <a:pPr marL="0" marR="0" algn="l">
                        <a:lnSpc>
                          <a:spcPts val="1700"/>
                        </a:lnSpc>
                        <a:spcBef>
                          <a:spcPts val="0"/>
                        </a:spcBef>
                        <a:spcAft>
                          <a:spcPts val="0"/>
                        </a:spcAft>
                      </a:pPr>
                      <a:r>
                        <a:rPr lang="en-US" sz="500">
                          <a:effectLst/>
                        </a:rPr>
                        <a:t>Unenclosed vs others</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1.06</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1.05</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0.0001</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1.02</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0.0001</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a:effectLst/>
                        </a:rPr>
                        <a:t>1.12</a:t>
                      </a:r>
                      <a:endParaRPr lang="en-US"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c>
                  <a:txBody>
                    <a:bodyPr/>
                    <a:lstStyle/>
                    <a:p>
                      <a:pPr marL="0" marR="0" algn="l">
                        <a:lnSpc>
                          <a:spcPts val="1700"/>
                        </a:lnSpc>
                        <a:spcBef>
                          <a:spcPts val="0"/>
                        </a:spcBef>
                        <a:spcAft>
                          <a:spcPts val="0"/>
                        </a:spcAft>
                      </a:pPr>
                      <a:r>
                        <a:rPr lang="en-US" sz="500" dirty="0">
                          <a:effectLst/>
                        </a:rPr>
                        <a:t>0.0001</a:t>
                      </a:r>
                      <a:endParaRPr lang="en-US"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47" marR="35747" marT="0" marB="0"/>
                </a:tc>
              </a:tr>
            </a:tbl>
          </a:graphicData>
        </a:graphic>
      </p:graphicFrame>
      <p:sp>
        <p:nvSpPr>
          <p:cNvPr id="5" name="Oval 4"/>
          <p:cNvSpPr/>
          <p:nvPr/>
        </p:nvSpPr>
        <p:spPr>
          <a:xfrm>
            <a:off x="-1600200" y="175260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5442" y="3222897"/>
            <a:ext cx="609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3795" y="6050890"/>
            <a:ext cx="609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5442" y="5410200"/>
            <a:ext cx="609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5442" y="4643096"/>
            <a:ext cx="609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2423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C35D0AC-E7A1-4C50-B942-8BFFB2D7B212}"/>
              </a:ext>
            </a:extLst>
          </p:cNvPr>
          <p:cNvSpPr txBox="1"/>
          <p:nvPr/>
        </p:nvSpPr>
        <p:spPr>
          <a:xfrm>
            <a:off x="228600" y="152400"/>
            <a:ext cx="8501178" cy="9325630"/>
          </a:xfrm>
          <a:prstGeom prst="rect">
            <a:avLst/>
          </a:prstGeom>
          <a:noFill/>
        </p:spPr>
        <p:txBody>
          <a:bodyPr wrap="square" rtlCol="0">
            <a:spAutoFit/>
          </a:bodyPr>
          <a:lstStyle/>
          <a:p>
            <a:pPr algn="ctr"/>
            <a:r>
              <a:rPr lang="en-US" sz="2400" b="1" dirty="0"/>
              <a:t>The 5 Ps of Wind-Dominated Fires:</a:t>
            </a:r>
          </a:p>
          <a:p>
            <a:pPr algn="ctr"/>
            <a:r>
              <a:rPr lang="en-US" sz="2000" b="1" dirty="0"/>
              <a:t>These are more a </a:t>
            </a:r>
            <a:r>
              <a:rPr lang="en-US" sz="2000" b="1" i="1" dirty="0"/>
              <a:t>People</a:t>
            </a:r>
            <a:r>
              <a:rPr lang="en-US" sz="2000" b="1" dirty="0"/>
              <a:t> problem than a fuel problem, requiring</a:t>
            </a:r>
          </a:p>
          <a:p>
            <a:pPr algn="ctr"/>
            <a:r>
              <a:rPr lang="en-US" sz="2000" b="1" dirty="0"/>
              <a:t>greater focus on </a:t>
            </a:r>
            <a:r>
              <a:rPr lang="en-US" sz="2000" b="1" i="1" dirty="0"/>
              <a:t>Prevention, Planning, Protection </a:t>
            </a:r>
            <a:r>
              <a:rPr lang="en-US" sz="2000" b="1" dirty="0" smtClean="0"/>
              <a:t>&amp; </a:t>
            </a:r>
            <a:r>
              <a:rPr lang="en-US" sz="2000" b="1" i="1" dirty="0" smtClean="0"/>
              <a:t>Prediction</a:t>
            </a:r>
            <a:endParaRPr lang="en-US" sz="2000" b="1" i="1" dirty="0"/>
          </a:p>
          <a:p>
            <a:pPr algn="ctr"/>
            <a:endParaRPr lang="en-US" b="1" dirty="0"/>
          </a:p>
          <a:p>
            <a:r>
              <a:rPr lang="en-US" b="1" i="1" dirty="0" smtClean="0"/>
              <a:t>Prevention</a:t>
            </a:r>
            <a:r>
              <a:rPr lang="en-US" b="1" dirty="0" smtClean="0"/>
              <a:t>:  </a:t>
            </a:r>
            <a:r>
              <a:rPr lang="en-US" dirty="0"/>
              <a:t>Number of fires across California have declined steadily since 1985, but area 	burned has increased. In the last decade the majority of large fires have been 	ignited by powerline failures, an area of on-going USGS research.</a:t>
            </a:r>
          </a:p>
          <a:p>
            <a:endParaRPr lang="en-US" dirty="0"/>
          </a:p>
          <a:p>
            <a:r>
              <a:rPr lang="en-US" b="1" i="1" dirty="0" err="1"/>
              <a:t>Plannning</a:t>
            </a:r>
            <a:r>
              <a:rPr lang="en-US" b="1" dirty="0"/>
              <a:t>:  </a:t>
            </a:r>
            <a:r>
              <a:rPr lang="en-US" dirty="0"/>
              <a:t>Community planning needs to give fire similar recognition as given to other 	hazards. 	We have limited ability to control earthquakes and floods, so we have 	zoning restrictions. 	Fires have been perceived as controllable, but history 	reveals we are vulnerable.  There is a need for greater focus on </a:t>
            </a:r>
            <a:r>
              <a:rPr lang="en-US" b="1" i="1" dirty="0"/>
              <a:t>fire-zoning</a:t>
            </a:r>
            <a:r>
              <a:rPr lang="en-US" dirty="0"/>
              <a:t> and 	consideration of replacing community 	planning with regional planning.</a:t>
            </a:r>
          </a:p>
          <a:p>
            <a:endParaRPr lang="en-US" dirty="0"/>
          </a:p>
          <a:p>
            <a:r>
              <a:rPr lang="en-US" b="1" i="1" dirty="0"/>
              <a:t>Protection</a:t>
            </a:r>
            <a:r>
              <a:rPr lang="en-US" b="1" dirty="0"/>
              <a:t>: </a:t>
            </a:r>
            <a:r>
              <a:rPr lang="en-US" dirty="0"/>
              <a:t> Focus needs to be on the ‘house out’, i.e., greatest effort near homes and 	less as one moves further into the wildlands.  Reducing fuels within 100’ is 	critical for defensible space, 	however, most homes burn from embers and thus 	reducing litter on roofs and adequate attic vents are important. Less flammable 	materials, double-pane windows and roof sprinklers may make a difference.</a:t>
            </a:r>
          </a:p>
          <a:p>
            <a:endParaRPr lang="en-US" b="1" dirty="0"/>
          </a:p>
          <a:p>
            <a:r>
              <a:rPr lang="en-US" b="1" i="1" dirty="0"/>
              <a:t>Prediction</a:t>
            </a:r>
            <a:r>
              <a:rPr lang="en-US" b="1" dirty="0"/>
              <a:t>:  </a:t>
            </a:r>
            <a:r>
              <a:rPr lang="en-US" dirty="0"/>
              <a:t>Real time prediction of wind patterns and communicating that information to 	fire-fighting agencies and homeowners could save lives. </a:t>
            </a:r>
            <a:r>
              <a:rPr lang="en-US" b="1" dirty="0"/>
              <a:t>	</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dirty="0"/>
          </a:p>
        </p:txBody>
      </p:sp>
    </p:spTree>
    <p:extLst>
      <p:ext uri="{BB962C8B-B14F-4D97-AF65-F5344CB8AC3E}">
        <p14:creationId xmlns:p14="http://schemas.microsoft.com/office/powerpoint/2010/main" val="3358149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3" name="TextBox 2"/>
          <p:cNvSpPr txBox="1">
            <a:spLocks noChangeArrowheads="1"/>
          </p:cNvSpPr>
          <p:nvPr/>
        </p:nvSpPr>
        <p:spPr bwMode="auto">
          <a:xfrm>
            <a:off x="228600" y="6170613"/>
            <a:ext cx="162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itchFamily="34" charset="0"/>
              </a:defRPr>
            </a:lvl1pPr>
            <a:lvl2pPr marL="742950" indent="-285750" eaLnBrk="0" hangingPunct="0">
              <a:defRPr sz="1200" b="1">
                <a:solidFill>
                  <a:schemeClr val="tx1"/>
                </a:solidFill>
                <a:latin typeface="Arial" pitchFamily="34" charset="0"/>
              </a:defRPr>
            </a:lvl2pPr>
            <a:lvl3pPr marL="1143000" indent="-228600" eaLnBrk="0" hangingPunct="0">
              <a:defRPr sz="1200" b="1">
                <a:solidFill>
                  <a:schemeClr val="tx1"/>
                </a:solidFill>
                <a:latin typeface="Arial" pitchFamily="34" charset="0"/>
              </a:defRPr>
            </a:lvl3pPr>
            <a:lvl4pPr marL="1600200" indent="-228600" eaLnBrk="0" hangingPunct="0">
              <a:defRPr sz="1200" b="1">
                <a:solidFill>
                  <a:schemeClr val="tx1"/>
                </a:solidFill>
                <a:latin typeface="Arial" pitchFamily="34" charset="0"/>
              </a:defRPr>
            </a:lvl4pPr>
            <a:lvl5pPr marL="2057400" indent="-228600" eaLnBrk="0" hangingPunct="0">
              <a:defRPr sz="1200" b="1">
                <a:solidFill>
                  <a:schemeClr val="tx1"/>
                </a:solidFill>
                <a:latin typeface="Arial" pitchFamily="34" charset="0"/>
              </a:defRPr>
            </a:lvl5pPr>
            <a:lvl6pPr marL="2514600" indent="-228600" eaLnBrk="0" fontAlgn="base" hangingPunct="0">
              <a:spcBef>
                <a:spcPct val="0"/>
              </a:spcBef>
              <a:spcAft>
                <a:spcPct val="0"/>
              </a:spcAft>
              <a:defRPr sz="1200" b="1">
                <a:solidFill>
                  <a:schemeClr val="tx1"/>
                </a:solidFill>
                <a:latin typeface="Arial" pitchFamily="34" charset="0"/>
              </a:defRPr>
            </a:lvl6pPr>
            <a:lvl7pPr marL="2971800" indent="-228600" eaLnBrk="0" fontAlgn="base" hangingPunct="0">
              <a:spcBef>
                <a:spcPct val="0"/>
              </a:spcBef>
              <a:spcAft>
                <a:spcPct val="0"/>
              </a:spcAft>
              <a:defRPr sz="1200" b="1">
                <a:solidFill>
                  <a:schemeClr val="tx1"/>
                </a:solidFill>
                <a:latin typeface="Arial" pitchFamily="34" charset="0"/>
              </a:defRPr>
            </a:lvl7pPr>
            <a:lvl8pPr marL="3429000" indent="-228600" eaLnBrk="0" fontAlgn="base" hangingPunct="0">
              <a:spcBef>
                <a:spcPct val="0"/>
              </a:spcBef>
              <a:spcAft>
                <a:spcPct val="0"/>
              </a:spcAft>
              <a:defRPr sz="1200" b="1">
                <a:solidFill>
                  <a:schemeClr val="tx1"/>
                </a:solidFill>
                <a:latin typeface="Arial" pitchFamily="34" charset="0"/>
              </a:defRPr>
            </a:lvl8pPr>
            <a:lvl9pPr marL="3886200" indent="-228600" eaLnBrk="0" fontAlgn="base" hangingPunct="0">
              <a:spcBef>
                <a:spcPct val="0"/>
              </a:spcBef>
              <a:spcAft>
                <a:spcPct val="0"/>
              </a:spcAft>
              <a:defRPr sz="1200" b="1">
                <a:solidFill>
                  <a:schemeClr val="tx1"/>
                </a:solidFill>
                <a:latin typeface="Arial" pitchFamily="34" charset="0"/>
              </a:defRPr>
            </a:lvl9pPr>
          </a:lstStyle>
          <a:p>
            <a:pPr eaLnBrk="1" hangingPunct="1"/>
            <a:r>
              <a:rPr lang="en-US" altLang="en-US" b="0" dirty="0">
                <a:solidFill>
                  <a:schemeClr val="bg1"/>
                </a:solidFill>
              </a:rPr>
              <a:t>Photo: Chris Doolittle</a:t>
            </a:r>
          </a:p>
          <a:p>
            <a:pPr eaLnBrk="1" hangingPunct="1"/>
            <a:endParaRPr lang="en-US" altLang="en-US" dirty="0"/>
          </a:p>
        </p:txBody>
      </p:sp>
      <p:pic>
        <p:nvPicPr>
          <p:cNvPr id="1026" name="Picture 2" descr="https://images.theconversation.com/files/191961/original/file-20171026-28030-1j42pgu.jpg?ixlib=rb-1.1.0&amp;q=45&amp;auto=format&amp;w=1000&amp;fit=clip"/>
          <p:cNvPicPr>
            <a:picLocks noChangeAspect="1" noChangeArrowheads="1"/>
          </p:cNvPicPr>
          <p:nvPr/>
        </p:nvPicPr>
        <p:blipFill>
          <a:blip r:embed="rId2">
            <a:lum bright="5000"/>
            <a:extLst>
              <a:ext uri="{28A0092B-C50C-407E-A947-70E740481C1C}">
                <a14:useLocalDpi xmlns:a14="http://schemas.microsoft.com/office/drawing/2010/main" val="0"/>
              </a:ext>
            </a:extLst>
          </a:blip>
          <a:srcRect/>
          <a:stretch>
            <a:fillRect/>
          </a:stretch>
        </p:blipFill>
        <p:spPr bwMode="auto">
          <a:xfrm>
            <a:off x="-76200" y="0"/>
            <a:ext cx="9525000" cy="7048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A73BD46-2204-40AB-9AA4-9C4ED596A210}"/>
              </a:ext>
            </a:extLst>
          </p:cNvPr>
          <p:cNvSpPr txBox="1"/>
          <p:nvPr/>
        </p:nvSpPr>
        <p:spPr>
          <a:xfrm>
            <a:off x="609600" y="186179"/>
            <a:ext cx="6532045" cy="1200329"/>
          </a:xfrm>
          <a:prstGeom prst="rect">
            <a:avLst/>
          </a:prstGeom>
          <a:noFill/>
        </p:spPr>
        <p:txBody>
          <a:bodyPr wrap="none" rtlCol="0">
            <a:spAutoFit/>
          </a:bodyPr>
          <a:lstStyle/>
          <a:p>
            <a:r>
              <a:rPr lang="en-US" sz="2400" b="1" dirty="0">
                <a:solidFill>
                  <a:srgbClr val="FF0000"/>
                </a:solidFill>
              </a:rPr>
              <a:t>2017 Fire </a:t>
            </a:r>
            <a:r>
              <a:rPr lang="en-US" sz="2400" b="1" dirty="0" smtClean="0">
                <a:solidFill>
                  <a:srgbClr val="FF0000"/>
                </a:solidFill>
              </a:rPr>
              <a:t>Season</a:t>
            </a:r>
          </a:p>
          <a:p>
            <a:r>
              <a:rPr lang="en-US" sz="2400" b="1" dirty="0">
                <a:solidFill>
                  <a:srgbClr val="FF0000"/>
                </a:solidFill>
              </a:rPr>
              <a:t>	</a:t>
            </a:r>
            <a:r>
              <a:rPr lang="en-US" sz="2400" b="1" dirty="0" smtClean="0">
                <a:solidFill>
                  <a:srgbClr val="FF0000"/>
                </a:solidFill>
              </a:rPr>
              <a:t>99,000 ha  (245,000 acres)     44 fatalities</a:t>
            </a:r>
          </a:p>
          <a:p>
            <a:r>
              <a:rPr lang="en-US" sz="2400" b="1" dirty="0">
                <a:solidFill>
                  <a:srgbClr val="FF0000"/>
                </a:solidFill>
              </a:rPr>
              <a:t>	</a:t>
            </a:r>
            <a:r>
              <a:rPr lang="en-US" sz="2400" b="1" dirty="0" smtClean="0">
                <a:solidFill>
                  <a:srgbClr val="FF0000"/>
                </a:solidFill>
              </a:rPr>
              <a:t>			      10,000 structures</a:t>
            </a:r>
            <a:endParaRPr lang="en-US" sz="2400" b="1" dirty="0">
              <a:solidFill>
                <a:srgbClr val="FF0000"/>
              </a:solidFill>
            </a:endParaRPr>
          </a:p>
        </p:txBody>
      </p:sp>
      <p:pic>
        <p:nvPicPr>
          <p:cNvPr id="6" name="Picture 5">
            <a:extLst>
              <a:ext uri="{FF2B5EF4-FFF2-40B4-BE49-F238E27FC236}">
                <a16:creationId xmlns:a16="http://schemas.microsoft.com/office/drawing/2014/main" xmlns="" id="{D7E20989-CEE4-40F9-9B5A-6F39C10A7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22149"/>
            <a:ext cx="1691142" cy="1250538"/>
          </a:xfrm>
          <a:prstGeom prst="rect">
            <a:avLst/>
          </a:prstGeom>
        </p:spPr>
      </p:pic>
    </p:spTree>
    <p:extLst>
      <p:ext uri="{BB962C8B-B14F-4D97-AF65-F5344CB8AC3E}">
        <p14:creationId xmlns:p14="http://schemas.microsoft.com/office/powerpoint/2010/main" val="25312089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oimages.gsfc.nasa.gov/images/imagerecords/91000/91466/ventura_oli_2017352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0726302" cy="79509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5257800"/>
            <a:ext cx="45719" cy="369332"/>
          </a:xfrm>
          <a:prstGeom prst="rect">
            <a:avLst/>
          </a:prstGeom>
          <a:noFill/>
        </p:spPr>
        <p:txBody>
          <a:bodyPr wrap="square" rtlCol="0">
            <a:spAutoFit/>
          </a:bodyPr>
          <a:lstStyle/>
          <a:p>
            <a:endParaRPr lang="en-US" dirty="0"/>
          </a:p>
        </p:txBody>
      </p:sp>
      <p:sp>
        <p:nvSpPr>
          <p:cNvPr id="6" name="TextBox 5"/>
          <p:cNvSpPr txBox="1"/>
          <p:nvPr/>
        </p:nvSpPr>
        <p:spPr>
          <a:xfrm>
            <a:off x="259080" y="6465848"/>
            <a:ext cx="2971800" cy="646331"/>
          </a:xfrm>
          <a:prstGeom prst="rect">
            <a:avLst/>
          </a:prstGeom>
          <a:noFill/>
        </p:spPr>
        <p:txBody>
          <a:bodyPr wrap="square" rtlCol="0">
            <a:spAutoFit/>
          </a:bodyPr>
          <a:lstStyle/>
          <a:p>
            <a:r>
              <a:rPr lang="en-US" altLang="en-US" b="1" dirty="0">
                <a:solidFill>
                  <a:srgbClr val="504F4F"/>
                </a:solidFill>
                <a:latin typeface="Lucida Grande"/>
                <a:hlinkClick r:id="rId4"/>
              </a:rPr>
              <a:t>NASA Earth Observatory</a:t>
            </a:r>
          </a:p>
          <a:p>
            <a:endParaRPr lang="en-US" dirty="0"/>
          </a:p>
        </p:txBody>
      </p:sp>
      <p:sp>
        <p:nvSpPr>
          <p:cNvPr id="2" name="TextBox 1"/>
          <p:cNvSpPr txBox="1"/>
          <p:nvPr/>
        </p:nvSpPr>
        <p:spPr>
          <a:xfrm>
            <a:off x="845797" y="417030"/>
            <a:ext cx="2188420" cy="738664"/>
          </a:xfrm>
          <a:prstGeom prst="rect">
            <a:avLst/>
          </a:prstGeom>
          <a:noFill/>
        </p:spPr>
        <p:txBody>
          <a:bodyPr wrap="none" rtlCol="0">
            <a:spAutoFit/>
          </a:bodyPr>
          <a:lstStyle/>
          <a:p>
            <a:r>
              <a:rPr lang="en-US" sz="2400" b="1" dirty="0">
                <a:solidFill>
                  <a:srgbClr val="FF0000"/>
                </a:solidFill>
              </a:rPr>
              <a:t>December 2017</a:t>
            </a:r>
            <a:endParaRPr lang="en-US" b="1" dirty="0">
              <a:solidFill>
                <a:srgbClr val="FF0000"/>
              </a:solidFill>
            </a:endParaRPr>
          </a:p>
          <a:p>
            <a:endParaRPr lang="en-US" dirty="0">
              <a:solidFill>
                <a:srgbClr val="FF0000"/>
              </a:solidFill>
            </a:endParaRPr>
          </a:p>
        </p:txBody>
      </p:sp>
      <p:sp>
        <p:nvSpPr>
          <p:cNvPr id="3" name="TextBox 2"/>
          <p:cNvSpPr txBox="1"/>
          <p:nvPr/>
        </p:nvSpPr>
        <p:spPr>
          <a:xfrm>
            <a:off x="990600" y="1012186"/>
            <a:ext cx="5284908" cy="830997"/>
          </a:xfrm>
          <a:prstGeom prst="rect">
            <a:avLst/>
          </a:prstGeom>
          <a:noFill/>
        </p:spPr>
        <p:txBody>
          <a:bodyPr wrap="none" rtlCol="0">
            <a:spAutoFit/>
          </a:bodyPr>
          <a:lstStyle/>
          <a:p>
            <a:r>
              <a:rPr lang="en-US" sz="2400" b="1" dirty="0" smtClean="0">
                <a:solidFill>
                  <a:srgbClr val="FF0000"/>
                </a:solidFill>
              </a:rPr>
              <a:t>Thomas </a:t>
            </a:r>
            <a:r>
              <a:rPr lang="en-US" sz="2400" b="1" dirty="0">
                <a:solidFill>
                  <a:srgbClr val="FF0000"/>
                </a:solidFill>
              </a:rPr>
              <a:t>Fire </a:t>
            </a:r>
            <a:r>
              <a:rPr lang="en-US" sz="2400" b="1" dirty="0" smtClean="0">
                <a:solidFill>
                  <a:srgbClr val="FF0000"/>
                </a:solidFill>
              </a:rPr>
              <a:t>114,000 ha (280,000 acres)</a:t>
            </a:r>
            <a:r>
              <a:rPr lang="en-US" sz="2400" b="1" dirty="0" smtClean="0">
                <a:solidFill>
                  <a:schemeClr val="bg1"/>
                </a:solidFill>
              </a:rPr>
              <a:t> </a:t>
            </a:r>
            <a:endParaRPr lang="en-US" sz="2400" b="1" dirty="0">
              <a:solidFill>
                <a:schemeClr val="bg1"/>
              </a:solidFill>
            </a:endParaRPr>
          </a:p>
          <a:p>
            <a:r>
              <a:rPr lang="en-US" sz="2400" b="1" dirty="0">
                <a:solidFill>
                  <a:schemeClr val="bg1"/>
                </a:solidFill>
              </a:rPr>
              <a:t>	                                                         </a:t>
            </a:r>
            <a:endParaRPr lang="en-US" sz="2400" b="1" i="1" dirty="0">
              <a:solidFill>
                <a:srgbClr val="FF0000"/>
              </a:solidFill>
            </a:endParaRPr>
          </a:p>
        </p:txBody>
      </p:sp>
      <p:sp>
        <p:nvSpPr>
          <p:cNvPr id="5" name="TextBox 4"/>
          <p:cNvSpPr txBox="1"/>
          <p:nvPr/>
        </p:nvSpPr>
        <p:spPr>
          <a:xfrm>
            <a:off x="523722" y="5886080"/>
            <a:ext cx="644151" cy="307777"/>
          </a:xfrm>
          <a:prstGeom prst="rect">
            <a:avLst/>
          </a:prstGeom>
          <a:noFill/>
        </p:spPr>
        <p:txBody>
          <a:bodyPr wrap="none" rtlCol="0">
            <a:spAutoFit/>
          </a:bodyPr>
          <a:lstStyle/>
          <a:p>
            <a:r>
              <a:rPr lang="en-US" sz="1400" b="1" dirty="0">
                <a:solidFill>
                  <a:schemeClr val="bg1"/>
                </a:solidFill>
              </a:rPr>
              <a:t>NASA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914400"/>
            <a:ext cx="1248904" cy="1667351"/>
          </a:xfrm>
          <a:prstGeom prst="rect">
            <a:avLst/>
          </a:prstGeom>
        </p:spPr>
      </p:pic>
    </p:spTree>
    <p:extLst>
      <p:ext uri="{BB962C8B-B14F-4D97-AF65-F5344CB8AC3E}">
        <p14:creationId xmlns:p14="http://schemas.microsoft.com/office/powerpoint/2010/main" val="3458004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590800"/>
            <a:ext cx="14298350" cy="11994727"/>
          </a:xfrm>
          <a:prstGeom prst="rect">
            <a:avLst/>
          </a:prstGeom>
        </p:spPr>
      </p:pic>
      <p:sp>
        <p:nvSpPr>
          <p:cNvPr id="2" name="TextBox 1">
            <a:extLst>
              <a:ext uri="{FF2B5EF4-FFF2-40B4-BE49-F238E27FC236}">
                <a16:creationId xmlns:a16="http://schemas.microsoft.com/office/drawing/2014/main" xmlns="" id="{E5B3C5C9-E3FE-4362-8BE0-A8F5C2EC8DB2}"/>
              </a:ext>
            </a:extLst>
          </p:cNvPr>
          <p:cNvSpPr txBox="1"/>
          <p:nvPr/>
        </p:nvSpPr>
        <p:spPr>
          <a:xfrm>
            <a:off x="76200" y="304800"/>
            <a:ext cx="9146671" cy="4154984"/>
          </a:xfrm>
          <a:prstGeom prst="rect">
            <a:avLst/>
          </a:prstGeom>
          <a:noFill/>
        </p:spPr>
        <p:txBody>
          <a:bodyPr wrap="none" rtlCol="0">
            <a:spAutoFit/>
          </a:bodyPr>
          <a:lstStyle/>
          <a:p>
            <a:r>
              <a:rPr lang="en-US" sz="2400" b="1" dirty="0">
                <a:solidFill>
                  <a:srgbClr val="FF0000"/>
                </a:solidFill>
              </a:rPr>
              <a:t>2018 Fire Season</a:t>
            </a:r>
          </a:p>
          <a:p>
            <a:endParaRPr lang="en-US" sz="2400" b="1" dirty="0">
              <a:solidFill>
                <a:srgbClr val="FF0000"/>
              </a:solidFill>
            </a:endParaRPr>
          </a:p>
          <a:p>
            <a:r>
              <a:rPr lang="en-US" sz="2400" b="1" dirty="0">
                <a:solidFill>
                  <a:srgbClr val="FF0000"/>
                </a:solidFill>
              </a:rPr>
              <a:t>	</a:t>
            </a:r>
            <a:r>
              <a:rPr lang="en-US" sz="2400" b="1" dirty="0" err="1" smtClean="0">
                <a:solidFill>
                  <a:srgbClr val="FF0000"/>
                </a:solidFill>
              </a:rPr>
              <a:t>Carr</a:t>
            </a:r>
            <a:r>
              <a:rPr lang="en-US" sz="2400" b="1" dirty="0" smtClean="0">
                <a:solidFill>
                  <a:srgbClr val="FF0000"/>
                </a:solidFill>
              </a:rPr>
              <a:t>  </a:t>
            </a:r>
            <a:r>
              <a:rPr lang="en-US" sz="2400" b="1" dirty="0">
                <a:solidFill>
                  <a:srgbClr val="FF0000"/>
                </a:solidFill>
              </a:rPr>
              <a:t>(Shasta, Trinity cos)  92,900 </a:t>
            </a:r>
            <a:r>
              <a:rPr lang="en-US" sz="2400" b="1" dirty="0" smtClean="0">
                <a:solidFill>
                  <a:srgbClr val="FF0000"/>
                </a:solidFill>
              </a:rPr>
              <a:t>ha  (229,600 ac)</a:t>
            </a:r>
            <a:endParaRPr lang="en-US" sz="2400" b="1" dirty="0">
              <a:solidFill>
                <a:srgbClr val="FF0000"/>
              </a:solidFill>
            </a:endParaRPr>
          </a:p>
          <a:p>
            <a:r>
              <a:rPr lang="en-US" sz="2400" b="1" dirty="0">
                <a:solidFill>
                  <a:srgbClr val="FF0000"/>
                </a:solidFill>
              </a:rPr>
              <a:t>	</a:t>
            </a:r>
          </a:p>
          <a:p>
            <a:r>
              <a:rPr lang="en-US" sz="2400" b="1" dirty="0">
                <a:solidFill>
                  <a:srgbClr val="FF0000"/>
                </a:solidFill>
              </a:rPr>
              <a:t>	</a:t>
            </a:r>
            <a:r>
              <a:rPr lang="en-US" sz="2400" b="1" dirty="0" smtClean="0">
                <a:solidFill>
                  <a:srgbClr val="FF0000"/>
                </a:solidFill>
              </a:rPr>
              <a:t>Mendocino Complex </a:t>
            </a:r>
            <a:r>
              <a:rPr lang="en-US" sz="2400" b="1" dirty="0">
                <a:solidFill>
                  <a:srgbClr val="FF0000"/>
                </a:solidFill>
              </a:rPr>
              <a:t>(River &amp; Ranch fires)</a:t>
            </a:r>
          </a:p>
          <a:p>
            <a:r>
              <a:rPr lang="en-US" sz="2400" b="1" dirty="0">
                <a:solidFill>
                  <a:srgbClr val="FF0000"/>
                </a:solidFill>
              </a:rPr>
              <a:t>	     (Colusa, Glenn, Lake, Mendocino)   </a:t>
            </a:r>
            <a:r>
              <a:rPr lang="en-US" sz="2400" b="1" dirty="0" smtClean="0">
                <a:solidFill>
                  <a:srgbClr val="FF0000"/>
                </a:solidFill>
              </a:rPr>
              <a:t>185,800 ha  (459,000 ac)</a:t>
            </a:r>
            <a:endParaRPr lang="en-US" sz="2400" b="1" dirty="0">
              <a:solidFill>
                <a:srgbClr val="FF0000"/>
              </a:solidFill>
            </a:endParaRPr>
          </a:p>
          <a:p>
            <a:endParaRPr lang="en-US" sz="2400" b="1" dirty="0">
              <a:solidFill>
                <a:srgbClr val="FF0000"/>
              </a:solidFill>
            </a:endParaRPr>
          </a:p>
          <a:p>
            <a:r>
              <a:rPr lang="en-US" sz="2400" b="1" dirty="0">
                <a:solidFill>
                  <a:srgbClr val="FF0000"/>
                </a:solidFill>
              </a:rPr>
              <a:t>	Camp Fire (Butte)  62,300 ha  </a:t>
            </a:r>
            <a:r>
              <a:rPr lang="en-US" sz="2400" b="1" dirty="0" smtClean="0">
                <a:solidFill>
                  <a:srgbClr val="FF0000"/>
                </a:solidFill>
              </a:rPr>
              <a:t>(154,000 ac)  MOST FATALITIES</a:t>
            </a:r>
            <a:endParaRPr lang="en-US" sz="2400" b="1" dirty="0">
              <a:solidFill>
                <a:srgbClr val="FF0000"/>
              </a:solidFill>
            </a:endParaRPr>
          </a:p>
          <a:p>
            <a:endParaRPr lang="en-US" sz="2400" b="1" dirty="0">
              <a:solidFill>
                <a:srgbClr val="FF0000"/>
              </a:solidFill>
            </a:endParaRPr>
          </a:p>
          <a:p>
            <a:r>
              <a:rPr lang="en-US" sz="2400" b="1" dirty="0">
                <a:solidFill>
                  <a:srgbClr val="FF0000"/>
                </a:solidFill>
              </a:rPr>
              <a:t>	Woolsey Fire (Ventura Co)  39,200 </a:t>
            </a:r>
            <a:r>
              <a:rPr lang="en-US" sz="2400" b="1" dirty="0" smtClean="0">
                <a:solidFill>
                  <a:srgbClr val="FF0000"/>
                </a:solidFill>
              </a:rPr>
              <a:t>ha  (97,000 ac)</a:t>
            </a:r>
            <a:endParaRPr lang="en-US" sz="2400" b="1" dirty="0">
              <a:solidFill>
                <a:srgbClr val="FF0000"/>
              </a:solidFill>
            </a:endParaRPr>
          </a:p>
          <a:p>
            <a:endParaRPr lang="en-US" sz="2400" b="1" dirty="0">
              <a:solidFill>
                <a:srgbClr val="FF0000"/>
              </a:solidFill>
            </a:endParaRPr>
          </a:p>
        </p:txBody>
      </p:sp>
    </p:spTree>
    <p:extLst>
      <p:ext uri="{BB962C8B-B14F-4D97-AF65-F5344CB8AC3E}">
        <p14:creationId xmlns:p14="http://schemas.microsoft.com/office/powerpoint/2010/main" val="26701027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6A342AA-6D8E-4210-A4A0-481D729136A4}"/>
              </a:ext>
            </a:extLst>
          </p:cNvPr>
          <p:cNvSpPr txBox="1"/>
          <p:nvPr/>
        </p:nvSpPr>
        <p:spPr>
          <a:xfrm>
            <a:off x="1219200" y="839372"/>
            <a:ext cx="7241406" cy="5201424"/>
          </a:xfrm>
          <a:prstGeom prst="rect">
            <a:avLst/>
          </a:prstGeom>
          <a:noFill/>
        </p:spPr>
        <p:txBody>
          <a:bodyPr wrap="none" rtlCol="0">
            <a:spAutoFit/>
          </a:bodyPr>
          <a:lstStyle/>
          <a:p>
            <a:r>
              <a:rPr lang="en-US" sz="2400" b="1" dirty="0"/>
              <a:t>Fire Behavior = </a:t>
            </a:r>
            <a:r>
              <a:rPr lang="en-US" sz="2800" b="1" i="1" dirty="0"/>
              <a:t> f </a:t>
            </a:r>
            <a:r>
              <a:rPr lang="en-US" sz="2400" b="1" dirty="0"/>
              <a:t>(Fuels,  Drought,  Wind, Temperature)</a:t>
            </a:r>
          </a:p>
          <a:p>
            <a:endParaRPr lang="en-US" b="1" dirty="0"/>
          </a:p>
          <a:p>
            <a:endParaRPr lang="en-US" b="1" dirty="0" smtClean="0"/>
          </a:p>
          <a:p>
            <a:r>
              <a:rPr lang="en-US" sz="2000" b="1" dirty="0" smtClean="0"/>
              <a:t>The </a:t>
            </a:r>
            <a:r>
              <a:rPr lang="en-US" sz="2000" b="1" dirty="0"/>
              <a:t>importance of each varies with individual </a:t>
            </a:r>
            <a:r>
              <a:rPr lang="en-US" sz="2000" b="1" dirty="0" smtClean="0"/>
              <a:t>fires, </a:t>
            </a:r>
          </a:p>
          <a:p>
            <a:r>
              <a:rPr lang="en-US" sz="2000" b="1" dirty="0" smtClean="0"/>
              <a:t>but two extremes that vary geographically</a:t>
            </a:r>
            <a:endParaRPr lang="en-US" sz="2000" b="1" dirty="0"/>
          </a:p>
          <a:p>
            <a:endParaRPr lang="en-US" sz="2000" b="1" dirty="0"/>
          </a:p>
          <a:p>
            <a:endParaRPr lang="en-US" sz="2000" b="1" dirty="0"/>
          </a:p>
          <a:p>
            <a:r>
              <a:rPr lang="en-US" sz="2000" b="1" dirty="0"/>
              <a:t>	→	</a:t>
            </a:r>
            <a:r>
              <a:rPr lang="en-US" sz="2400" b="1" dirty="0"/>
              <a:t>Fuel-dominated fires</a:t>
            </a:r>
          </a:p>
          <a:p>
            <a:r>
              <a:rPr lang="en-US" sz="2000" b="1" dirty="0"/>
              <a:t>			Internal controls dominate</a:t>
            </a:r>
          </a:p>
          <a:p>
            <a:r>
              <a:rPr lang="en-US" sz="2000" b="1" dirty="0"/>
              <a:t>			Bottom-up</a:t>
            </a:r>
          </a:p>
          <a:p>
            <a:r>
              <a:rPr lang="en-US" sz="2000" b="1" dirty="0"/>
              <a:t>			Within our control</a:t>
            </a:r>
          </a:p>
          <a:p>
            <a:endParaRPr lang="en-US" sz="2000" b="1" dirty="0"/>
          </a:p>
          <a:p>
            <a:r>
              <a:rPr lang="en-US" sz="2000" b="1" dirty="0"/>
              <a:t>	→	</a:t>
            </a:r>
            <a:r>
              <a:rPr lang="en-US" sz="2400" b="1" dirty="0"/>
              <a:t>Wind-dominated fires </a:t>
            </a:r>
          </a:p>
          <a:p>
            <a:r>
              <a:rPr lang="en-US" sz="2000" b="1" dirty="0"/>
              <a:t>			External controls dominate</a:t>
            </a:r>
          </a:p>
          <a:p>
            <a:r>
              <a:rPr lang="en-US" sz="2000" b="1" dirty="0"/>
              <a:t>			Top-down</a:t>
            </a:r>
          </a:p>
          <a:p>
            <a:r>
              <a:rPr lang="en-US" sz="2000" b="1" dirty="0"/>
              <a:t>			Outside our control</a:t>
            </a:r>
          </a:p>
        </p:txBody>
      </p:sp>
      <p:pic>
        <p:nvPicPr>
          <p:cNvPr id="4" name="Picture 3" descr="Bandelier-firescar">
            <a:extLst>
              <a:ext uri="{FF2B5EF4-FFF2-40B4-BE49-F238E27FC236}">
                <a16:creationId xmlns="" xmlns:a16="http://schemas.microsoft.com/office/drawing/2014/main" id="{EB81DB56-D6E2-409F-86B9-1658991C9F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1629" y="2700281"/>
            <a:ext cx="1059857" cy="1725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7_2Oct03">
            <a:extLst>
              <a:ext uri="{FF2B5EF4-FFF2-40B4-BE49-F238E27FC236}">
                <a16:creationId xmlns="" xmlns:a16="http://schemas.microsoft.com/office/drawing/2014/main" id="{F84AE82A-BA37-4234-A8D1-E67665417606}"/>
              </a:ext>
            </a:extLst>
          </p:cNvPr>
          <p:cNvPicPr>
            <a:picLocks noChangeAspect="1" noChangeArrowheads="1"/>
          </p:cNvPicPr>
          <p:nvPr/>
        </p:nvPicPr>
        <p:blipFill>
          <a:blip r:embed="rId5" cstate="print">
            <a:lum bright="-6000" contrast="6000"/>
            <a:extLst>
              <a:ext uri="{28A0092B-C50C-407E-A947-70E740481C1C}">
                <a14:useLocalDpi xmlns:a14="http://schemas.microsoft.com/office/drawing/2010/main" val="0"/>
              </a:ext>
            </a:extLst>
          </a:blip>
          <a:srcRect/>
          <a:stretch>
            <a:fillRect/>
          </a:stretch>
        </p:blipFill>
        <p:spPr bwMode="auto">
          <a:xfrm>
            <a:off x="7091162" y="4662761"/>
            <a:ext cx="1069059" cy="137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0070" y="4733085"/>
            <a:ext cx="1657408" cy="1104938"/>
          </a:xfrm>
          <a:prstGeom prst="rect">
            <a:avLst/>
          </a:prstGeom>
        </p:spPr>
      </p:pic>
      <p:graphicFrame>
        <p:nvGraphicFramePr>
          <p:cNvPr id="8" name="Object 7">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760765872"/>
              </p:ext>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398345" name="CorelDRAW" r:id="rId7" imgW="2031840" imgH="801360" progId="">
                  <p:embed/>
                </p:oleObj>
              </mc:Choice>
              <mc:Fallback>
                <p:oleObj name="CorelDRAW" r:id="rId7" imgW="2031840" imgH="801360" progId="">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1600" y="3016891"/>
            <a:ext cx="1614349" cy="1091944"/>
          </a:xfrm>
          <a:prstGeom prst="rect">
            <a:avLst/>
          </a:prstGeom>
        </p:spPr>
      </p:pic>
    </p:spTree>
    <p:extLst>
      <p:ext uri="{BB962C8B-B14F-4D97-AF65-F5344CB8AC3E}">
        <p14:creationId xmlns:p14="http://schemas.microsoft.com/office/powerpoint/2010/main" val="22614582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6A342AA-6D8E-4210-A4A0-481D729136A4}"/>
              </a:ext>
            </a:extLst>
          </p:cNvPr>
          <p:cNvSpPr txBox="1"/>
          <p:nvPr/>
        </p:nvSpPr>
        <p:spPr>
          <a:xfrm>
            <a:off x="493004" y="232228"/>
            <a:ext cx="8382000" cy="2985433"/>
          </a:xfrm>
          <a:prstGeom prst="rect">
            <a:avLst/>
          </a:prstGeom>
          <a:noFill/>
        </p:spPr>
        <p:txBody>
          <a:bodyPr wrap="square" rtlCol="0">
            <a:spAutoFit/>
          </a:bodyPr>
          <a:lstStyle/>
          <a:p>
            <a:r>
              <a:rPr lang="en-US" sz="2400" b="1" dirty="0"/>
              <a:t>Fuel-dominated fires</a:t>
            </a:r>
          </a:p>
          <a:p>
            <a:endParaRPr lang="en-US" sz="2000" b="1" i="1" dirty="0" smtClean="0"/>
          </a:p>
          <a:p>
            <a:r>
              <a:rPr lang="en-US" sz="2000" b="1" i="1" dirty="0" smtClean="0"/>
              <a:t>Montane forests have </a:t>
            </a:r>
            <a:r>
              <a:rPr lang="en-US" sz="2000" b="1" i="1" dirty="0"/>
              <a:t>historically burned at short intervals, but due to </a:t>
            </a:r>
            <a:r>
              <a:rPr lang="en-US" sz="2400" b="1" i="1" dirty="0" smtClean="0"/>
              <a:t>successful </a:t>
            </a:r>
            <a:r>
              <a:rPr lang="en-US" sz="2000" b="1" i="1" dirty="0" smtClean="0"/>
              <a:t>fire suppression, have </a:t>
            </a:r>
            <a:r>
              <a:rPr lang="en-US" sz="2000" b="1" i="1" dirty="0"/>
              <a:t>accumulated anomalously high fuel </a:t>
            </a:r>
            <a:r>
              <a:rPr lang="en-US" sz="2000" b="1" i="1" dirty="0" smtClean="0"/>
              <a:t>loads</a:t>
            </a:r>
            <a:endParaRPr lang="en-US" sz="2000" b="1" i="1" dirty="0"/>
          </a:p>
          <a:p>
            <a:endParaRPr lang="en-US" sz="2000" b="1" dirty="0"/>
          </a:p>
          <a:p>
            <a:r>
              <a:rPr lang="en-US" sz="2000" b="1" dirty="0"/>
              <a:t>Two California examples show landscapes that had not burned for a century or more </a:t>
            </a:r>
            <a:r>
              <a:rPr lang="en-US" sz="2000" b="1" dirty="0" smtClean="0"/>
              <a:t>at </a:t>
            </a:r>
            <a:r>
              <a:rPr lang="en-US" sz="2000" b="1" dirty="0"/>
              <a:t>the time of </a:t>
            </a:r>
            <a:r>
              <a:rPr lang="en-US" sz="2000" b="1" dirty="0" smtClean="0"/>
              <a:t>the fire</a:t>
            </a:r>
            <a:endParaRPr lang="en-US" sz="2000" b="1" dirty="0"/>
          </a:p>
          <a:p>
            <a:endParaRPr lang="en-US" sz="2000" b="1" dirty="0"/>
          </a:p>
          <a:p>
            <a:r>
              <a:rPr lang="en-US" sz="2000" b="1" dirty="0"/>
              <a:t>              2012 Rush Fire 		     2015 Rough Fire</a:t>
            </a:r>
          </a:p>
        </p:txBody>
      </p:sp>
      <p:graphicFrame>
        <p:nvGraphicFramePr>
          <p:cNvPr id="5" name="Object 4">
            <a:extLst>
              <a:ext uri="{FF2B5EF4-FFF2-40B4-BE49-F238E27FC236}">
                <a16:creationId xmlns:a16="http://schemas.microsoft.com/office/drawing/2014/main" xmlns="" id="{05BB8544-63CC-4392-943B-5E5FC54BCC32}"/>
              </a:ext>
            </a:extLst>
          </p:cNvPr>
          <p:cNvGraphicFramePr>
            <a:graphicFrameLocks/>
          </p:cNvGraphicFramePr>
          <p:nvPr>
            <p:extLst/>
          </p:nvPr>
        </p:nvGraphicFramePr>
        <p:xfrm>
          <a:off x="1422345" y="5042995"/>
          <a:ext cx="381329" cy="159950"/>
        </p:xfrm>
        <a:graphic>
          <a:graphicData uri="http://schemas.openxmlformats.org/presentationml/2006/ole">
            <mc:AlternateContent xmlns:mc="http://schemas.openxmlformats.org/markup-compatibility/2006">
              <mc:Choice xmlns:v="urn:schemas-microsoft-com:vml" Requires="v">
                <p:oleObj spid="_x0000_s395278" name="CorelDRAW" r:id="rId3" imgW="2033016" imgH="801624" progId="">
                  <p:embed/>
                </p:oleObj>
              </mc:Choice>
              <mc:Fallback>
                <p:oleObj name="CorelDRAW" r:id="rId3" imgW="2033016" imgH="801624"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black">
                      <a:xfrm>
                        <a:off x="1422345" y="5042995"/>
                        <a:ext cx="381329" cy="159950"/>
                      </a:xfrm>
                      <a:prstGeom prst="rect">
                        <a:avLst/>
                      </a:prstGeom>
                      <a:solidFill>
                        <a:srgbClr val="008000"/>
                      </a:solidFill>
                      <a:ln>
                        <a:noFill/>
                      </a:ln>
                      <a:extLst/>
                    </p:spPr>
                  </p:pic>
                </p:oleObj>
              </mc:Fallback>
            </mc:AlternateContent>
          </a:graphicData>
        </a:graphic>
      </p:graphicFrame>
      <p:pic>
        <p:nvPicPr>
          <p:cNvPr id="13" name="Picture 12">
            <a:extLst>
              <a:ext uri="{FF2B5EF4-FFF2-40B4-BE49-F238E27FC236}">
                <a16:creationId xmlns:a16="http://schemas.microsoft.com/office/drawing/2014/main" xmlns="" id="{E64EFA4D-33CE-4C38-8D26-92F48B0904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2758285"/>
            <a:ext cx="2971800" cy="3847332"/>
          </a:xfrm>
          <a:prstGeom prst="rect">
            <a:avLst/>
          </a:prstGeom>
        </p:spPr>
      </p:pic>
      <p:pic>
        <p:nvPicPr>
          <p:cNvPr id="14" name="Picture 13">
            <a:extLst>
              <a:ext uri="{FF2B5EF4-FFF2-40B4-BE49-F238E27FC236}">
                <a16:creationId xmlns:a16="http://schemas.microsoft.com/office/drawing/2014/main" xmlns="" id="{CDF138EB-C198-44D2-82C3-0B036296EF62}"/>
              </a:ext>
            </a:extLst>
          </p:cNvPr>
          <p:cNvPicPr preferRelativeResize="0">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399" y="2758285"/>
            <a:ext cx="4944503" cy="3820751"/>
          </a:xfrm>
          <a:prstGeom prst="rect">
            <a:avLst/>
          </a:prstGeom>
        </p:spPr>
      </p:pic>
    </p:spTree>
    <p:extLst>
      <p:ext uri="{BB962C8B-B14F-4D97-AF65-F5344CB8AC3E}">
        <p14:creationId xmlns:p14="http://schemas.microsoft.com/office/powerpoint/2010/main" val="16750136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361" y="145230"/>
            <a:ext cx="4800600" cy="621254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9175" y="3563180"/>
            <a:ext cx="4229103" cy="281940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4240" y="304800"/>
            <a:ext cx="4130213" cy="2743200"/>
          </a:xfrm>
          <a:prstGeom prst="rect">
            <a:avLst/>
          </a:prstGeom>
        </p:spPr>
      </p:pic>
      <p:graphicFrame>
        <p:nvGraphicFramePr>
          <p:cNvPr id="6" name="Object 5">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1390643707"/>
              </p:ext>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01415" name="CorelDRAW" r:id="rId6" imgW="2031840" imgH="801360" progId="">
                  <p:embed/>
                </p:oleObj>
              </mc:Choice>
              <mc:Fallback>
                <p:oleObj name="CorelDRAW" r:id="rId6" imgW="2031840" imgH="801360" progId="">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42395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Station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28" y="134729"/>
            <a:ext cx="6276771" cy="48506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2376028"/>
            <a:ext cx="7072313" cy="4550569"/>
          </a:xfrm>
          <a:prstGeom prst="rect">
            <a:avLst/>
          </a:prstGeom>
        </p:spPr>
      </p:pic>
      <p:graphicFrame>
        <p:nvGraphicFramePr>
          <p:cNvPr id="6" name="Object 5">
            <a:extLst>
              <a:ext uri="{FF2B5EF4-FFF2-40B4-BE49-F238E27FC236}">
                <a16:creationId xmlns:a16="http://schemas.microsoft.com/office/drawing/2014/main" xmlns="" id="{7DA4F1EB-E0CF-4854-855B-6B0C81807ACE}"/>
              </a:ext>
            </a:extLst>
          </p:cNvPr>
          <p:cNvGraphicFramePr>
            <a:graphicFrameLocks/>
          </p:cNvGraphicFramePr>
          <p:nvPr>
            <p:extLst>
              <p:ext uri="{D42A27DB-BD31-4B8C-83A1-F6EECF244321}">
                <p14:modId xmlns:p14="http://schemas.microsoft.com/office/powerpoint/2010/main" val="983762689"/>
              </p:ext>
            </p:extLst>
          </p:nvPr>
        </p:nvGraphicFramePr>
        <p:xfrm>
          <a:off x="320880" y="6382581"/>
          <a:ext cx="713185" cy="311944"/>
        </p:xfrm>
        <a:graphic>
          <a:graphicData uri="http://schemas.openxmlformats.org/presentationml/2006/ole">
            <mc:AlternateContent xmlns:mc="http://schemas.openxmlformats.org/markup-compatibility/2006">
              <mc:Choice xmlns:v="urn:schemas-microsoft-com:vml" Requires="v">
                <p:oleObj spid="_x0000_s405510" name="CorelDRAW" r:id="rId5" imgW="2031840" imgH="801360" progId="">
                  <p:embed/>
                </p:oleObj>
              </mc:Choice>
              <mc:Fallback>
                <p:oleObj name="CorelDRAW" r:id="rId5" imgW="2031840" imgH="801360"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black">
                      <a:xfrm>
                        <a:off x="320880" y="6382581"/>
                        <a:ext cx="713185" cy="31194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397119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941</TotalTime>
  <Words>1160</Words>
  <Application>Microsoft Macintosh PowerPoint</Application>
  <PresentationFormat>On-screen Show (4:3)</PresentationFormat>
  <Paragraphs>566</Paragraphs>
  <Slides>28</Slides>
  <Notes>12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1" baseType="lpstr">
      <vt:lpstr>Office Theme</vt:lpstr>
      <vt:lpstr>CorelDRAW</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Kim</cp:lastModifiedBy>
  <cp:revision>454</cp:revision>
  <dcterms:created xsi:type="dcterms:W3CDTF">2015-07-23T22:01:27Z</dcterms:created>
  <dcterms:modified xsi:type="dcterms:W3CDTF">2019-09-04T18:24:27Z</dcterms:modified>
</cp:coreProperties>
</file>